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433554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image" Target="../media/image26.png"/><Relationship Id="rId1" Type="http://schemas.openxmlformats.org/officeDocument/2006/relationships/slideLayout" Target="../slideLayouts/slideLayout1.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1.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5" name="Image 1" descr="preencoded.png"/>
          <p:cNvPicPr>
            <a:picLocks noChangeAspect="1"/>
          </p:cNvPicPr>
          <p:nvPr/>
        </p:nvPicPr>
        <p:blipFill>
          <a:blip r:embed="rId4"/>
          <a:stretch>
            <a:fillRect/>
          </a:stretch>
        </p:blipFill>
        <p:spPr>
          <a:xfrm>
            <a:off x="9452610" y="2144197"/>
            <a:ext cx="4869061" cy="3941207"/>
          </a:xfrm>
          <a:prstGeom prst="rect">
            <a:avLst/>
          </a:prstGeom>
        </p:spPr>
      </p:pic>
      <p:sp>
        <p:nvSpPr>
          <p:cNvPr id="6" name="Text 2"/>
          <p:cNvSpPr/>
          <p:nvPr/>
        </p:nvSpPr>
        <p:spPr>
          <a:xfrm>
            <a:off x="864037" y="1010245"/>
            <a:ext cx="7415927" cy="4258628"/>
          </a:xfrm>
          <a:prstGeom prst="rect">
            <a:avLst/>
          </a:prstGeom>
          <a:noFill/>
          <a:ln/>
        </p:spPr>
        <p:txBody>
          <a:bodyPr wrap="square" rtlCol="0" anchor="t"/>
          <a:lstStyle/>
          <a:p>
            <a:pPr marL="0" indent="0">
              <a:lnSpc>
                <a:spcPts val="8384"/>
              </a:lnSpc>
              <a:buNone/>
            </a:pPr>
            <a:r>
              <a:rPr lang="en-US" sz="6707" dirty="0">
                <a:solidFill>
                  <a:srgbClr val="5955EB"/>
                </a:solidFill>
                <a:latin typeface="Libre Baskerville" pitchFamily="34" charset="0"/>
                <a:ea typeface="Libre Baskerville" pitchFamily="34" charset="-122"/>
                <a:cs typeface="Libre Baskerville" pitchFamily="34" charset="-120"/>
              </a:rPr>
              <a:t>Marketing Campaign Performance Analysis</a:t>
            </a:r>
            <a:endParaRPr lang="en-US" sz="6707" dirty="0"/>
          </a:p>
        </p:txBody>
      </p:sp>
      <p:sp>
        <p:nvSpPr>
          <p:cNvPr id="7" name="Text 3"/>
          <p:cNvSpPr/>
          <p:nvPr/>
        </p:nvSpPr>
        <p:spPr>
          <a:xfrm>
            <a:off x="864037" y="5639157"/>
            <a:ext cx="7415927" cy="1580198"/>
          </a:xfrm>
          <a:prstGeom prst="rect">
            <a:avLst/>
          </a:prstGeom>
          <a:noFill/>
          <a:ln/>
        </p:spPr>
        <p:txBody>
          <a:bodyPr wrap="square" rtlCol="0" anchor="t"/>
          <a:lstStyle/>
          <a:p>
            <a:pPr marL="0" indent="0">
              <a:lnSpc>
                <a:spcPts val="3110"/>
              </a:lnSpc>
              <a:buNone/>
            </a:pPr>
            <a:r>
              <a:rPr lang="en-US" sz="1944" dirty="0">
                <a:solidFill>
                  <a:srgbClr val="49495A"/>
                </a:solidFill>
                <a:latin typeface="Open Sans" pitchFamily="34" charset="0"/>
                <a:ea typeface="Open Sans" pitchFamily="34" charset="-122"/>
                <a:cs typeface="Open Sans" pitchFamily="34" charset="-120"/>
              </a:rPr>
              <a:t>This presentation provides a comprehensive overview of the recent marketing campaign performance, focusing on key metrics, channel-specific results, and overall return on investment.</a:t>
            </a:r>
            <a:endParaRPr lang="en-US" sz="1944"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5" name="Image 1" descr="preencoded.png"/>
          <p:cNvPicPr>
            <a:picLocks noChangeAspect="1"/>
          </p:cNvPicPr>
          <p:nvPr/>
        </p:nvPicPr>
        <p:blipFill>
          <a:blip r:embed="rId4"/>
          <a:stretch>
            <a:fillRect/>
          </a:stretch>
        </p:blipFill>
        <p:spPr>
          <a:xfrm>
            <a:off x="308610" y="1694378"/>
            <a:ext cx="4869061" cy="4840724"/>
          </a:xfrm>
          <a:prstGeom prst="rect">
            <a:avLst/>
          </a:prstGeom>
        </p:spPr>
      </p:pic>
      <p:sp>
        <p:nvSpPr>
          <p:cNvPr id="6" name="Text 2"/>
          <p:cNvSpPr/>
          <p:nvPr/>
        </p:nvSpPr>
        <p:spPr>
          <a:xfrm>
            <a:off x="6350437" y="755809"/>
            <a:ext cx="6172200" cy="771525"/>
          </a:xfrm>
          <a:prstGeom prst="rect">
            <a:avLst/>
          </a:prstGeom>
          <a:noFill/>
          <a:ln/>
        </p:spPr>
        <p:txBody>
          <a:bodyPr wrap="none" rtlCol="0" anchor="t"/>
          <a:lstStyle/>
          <a:p>
            <a:pPr marL="0" indent="0">
              <a:lnSpc>
                <a:spcPts val="6075"/>
              </a:lnSpc>
              <a:buNone/>
            </a:pPr>
            <a:r>
              <a:rPr lang="en-US" sz="4860" dirty="0">
                <a:solidFill>
                  <a:srgbClr val="5955EB"/>
                </a:solidFill>
                <a:latin typeface="Libre Baskerville" pitchFamily="34" charset="0"/>
                <a:ea typeface="Libre Baskerville" pitchFamily="34" charset="-122"/>
                <a:cs typeface="Libre Baskerville" pitchFamily="34" charset="-120"/>
              </a:rPr>
              <a:t>ROI Analysis</a:t>
            </a:r>
            <a:endParaRPr lang="en-US" sz="4860" dirty="0"/>
          </a:p>
        </p:txBody>
      </p:sp>
      <p:sp>
        <p:nvSpPr>
          <p:cNvPr id="7" name="Text 3"/>
          <p:cNvSpPr/>
          <p:nvPr/>
        </p:nvSpPr>
        <p:spPr>
          <a:xfrm>
            <a:off x="6350437" y="1897618"/>
            <a:ext cx="7415927" cy="1185148"/>
          </a:xfrm>
          <a:prstGeom prst="rect">
            <a:avLst/>
          </a:prstGeom>
          <a:noFill/>
          <a:ln/>
        </p:spPr>
        <p:txBody>
          <a:bodyPr wrap="square" rtlCol="0" anchor="t"/>
          <a:lstStyle/>
          <a:p>
            <a:pPr marL="0" indent="0">
              <a:lnSpc>
                <a:spcPts val="3110"/>
              </a:lnSpc>
              <a:buNone/>
            </a:pPr>
            <a:r>
              <a:rPr lang="en-US" sz="1944" dirty="0">
                <a:solidFill>
                  <a:srgbClr val="49495A"/>
                </a:solidFill>
                <a:latin typeface="Open Sans" pitchFamily="34" charset="0"/>
                <a:ea typeface="Open Sans" pitchFamily="34" charset="-122"/>
                <a:cs typeface="Open Sans" pitchFamily="34" charset="-120"/>
              </a:rPr>
              <a:t>The campaign delivered a strong return on investment, exceeding expectations and demonstrating the effectiveness of the marketing strategy.</a:t>
            </a:r>
            <a:endParaRPr lang="en-US" sz="1944" dirty="0"/>
          </a:p>
        </p:txBody>
      </p:sp>
      <p:sp>
        <p:nvSpPr>
          <p:cNvPr id="8" name="Shape 4"/>
          <p:cNvSpPr/>
          <p:nvPr/>
        </p:nvSpPr>
        <p:spPr>
          <a:xfrm>
            <a:off x="6350437" y="3638074"/>
            <a:ext cx="555427" cy="555427"/>
          </a:xfrm>
          <a:prstGeom prst="roundRect">
            <a:avLst>
              <a:gd name="adj" fmla="val 26670"/>
            </a:avLst>
          </a:prstGeom>
          <a:solidFill>
            <a:srgbClr val="DED6FF"/>
          </a:solidFill>
          <a:ln/>
        </p:spPr>
      </p:sp>
      <p:sp>
        <p:nvSpPr>
          <p:cNvPr id="9" name="Text 5"/>
          <p:cNvSpPr/>
          <p:nvPr/>
        </p:nvSpPr>
        <p:spPr>
          <a:xfrm>
            <a:off x="6545461" y="3730585"/>
            <a:ext cx="165259" cy="370284"/>
          </a:xfrm>
          <a:prstGeom prst="rect">
            <a:avLst/>
          </a:prstGeom>
          <a:noFill/>
          <a:ln/>
        </p:spPr>
        <p:txBody>
          <a:bodyPr wrap="none" rtlCol="0" anchor="t"/>
          <a:lstStyle/>
          <a:p>
            <a:pPr marL="0" indent="0" algn="ctr">
              <a:lnSpc>
                <a:spcPts val="2916"/>
              </a:lnSpc>
              <a:buNone/>
            </a:pPr>
            <a:r>
              <a:rPr lang="en-US" sz="2916" dirty="0">
                <a:solidFill>
                  <a:srgbClr val="5955EB"/>
                </a:solidFill>
                <a:latin typeface="Libre Baskerville" pitchFamily="34" charset="0"/>
                <a:ea typeface="Libre Baskerville" pitchFamily="34" charset="-122"/>
                <a:cs typeface="Libre Baskerville" pitchFamily="34" charset="-120"/>
              </a:rPr>
              <a:t>1</a:t>
            </a:r>
            <a:endParaRPr lang="en-US" sz="2916" dirty="0"/>
          </a:p>
        </p:txBody>
      </p:sp>
      <p:sp>
        <p:nvSpPr>
          <p:cNvPr id="10" name="Text 6"/>
          <p:cNvSpPr/>
          <p:nvPr/>
        </p:nvSpPr>
        <p:spPr>
          <a:xfrm>
            <a:off x="7152680" y="3638074"/>
            <a:ext cx="3086100" cy="385763"/>
          </a:xfrm>
          <a:prstGeom prst="rect">
            <a:avLst/>
          </a:prstGeom>
          <a:noFill/>
          <a:ln/>
        </p:spPr>
        <p:txBody>
          <a:bodyPr wrap="none" rtlCol="0" anchor="t"/>
          <a:lstStyle/>
          <a:p>
            <a:pPr marL="0" indent="0">
              <a:lnSpc>
                <a:spcPts val="3038"/>
              </a:lnSpc>
              <a:buNone/>
            </a:pPr>
            <a:r>
              <a:rPr lang="en-US" sz="2430" dirty="0">
                <a:solidFill>
                  <a:srgbClr val="5955EB"/>
                </a:solidFill>
                <a:latin typeface="Libre Baskerville" pitchFamily="34" charset="0"/>
                <a:ea typeface="Libre Baskerville" pitchFamily="34" charset="-122"/>
                <a:cs typeface="Libre Baskerville" pitchFamily="34" charset="-120"/>
              </a:rPr>
              <a:t>Total Spend</a:t>
            </a:r>
            <a:endParaRPr lang="en-US" sz="2430" dirty="0"/>
          </a:p>
        </p:txBody>
      </p:sp>
      <p:sp>
        <p:nvSpPr>
          <p:cNvPr id="11" name="Text 7"/>
          <p:cNvSpPr/>
          <p:nvPr/>
        </p:nvSpPr>
        <p:spPr>
          <a:xfrm>
            <a:off x="7152680" y="4171950"/>
            <a:ext cx="6613684" cy="395049"/>
          </a:xfrm>
          <a:prstGeom prst="rect">
            <a:avLst/>
          </a:prstGeom>
          <a:noFill/>
          <a:ln/>
        </p:spPr>
        <p:txBody>
          <a:bodyPr wrap="none" rtlCol="0" anchor="t"/>
          <a:lstStyle/>
          <a:p>
            <a:pPr marL="0" indent="0">
              <a:lnSpc>
                <a:spcPts val="3110"/>
              </a:lnSpc>
              <a:buNone/>
            </a:pPr>
            <a:r>
              <a:rPr lang="en-US" sz="1944" dirty="0">
                <a:solidFill>
                  <a:srgbClr val="49495A"/>
                </a:solidFill>
                <a:latin typeface="Open Sans" pitchFamily="34" charset="0"/>
                <a:ea typeface="Open Sans" pitchFamily="34" charset="-122"/>
                <a:cs typeface="Open Sans" pitchFamily="34" charset="-120"/>
              </a:rPr>
              <a:t>$50,000</a:t>
            </a:r>
            <a:endParaRPr lang="en-US" sz="1944" dirty="0"/>
          </a:p>
        </p:txBody>
      </p:sp>
      <p:sp>
        <p:nvSpPr>
          <p:cNvPr id="12" name="Shape 8"/>
          <p:cNvSpPr/>
          <p:nvPr/>
        </p:nvSpPr>
        <p:spPr>
          <a:xfrm>
            <a:off x="6350437" y="5091470"/>
            <a:ext cx="555427" cy="555427"/>
          </a:xfrm>
          <a:prstGeom prst="roundRect">
            <a:avLst>
              <a:gd name="adj" fmla="val 26670"/>
            </a:avLst>
          </a:prstGeom>
          <a:solidFill>
            <a:srgbClr val="DED6FF"/>
          </a:solidFill>
          <a:ln/>
        </p:spPr>
      </p:sp>
      <p:sp>
        <p:nvSpPr>
          <p:cNvPr id="13" name="Text 9"/>
          <p:cNvSpPr/>
          <p:nvPr/>
        </p:nvSpPr>
        <p:spPr>
          <a:xfrm>
            <a:off x="6514028" y="5183981"/>
            <a:ext cx="228124" cy="370284"/>
          </a:xfrm>
          <a:prstGeom prst="rect">
            <a:avLst/>
          </a:prstGeom>
          <a:noFill/>
          <a:ln/>
        </p:spPr>
        <p:txBody>
          <a:bodyPr wrap="none" rtlCol="0" anchor="t"/>
          <a:lstStyle/>
          <a:p>
            <a:pPr marL="0" indent="0" algn="ctr">
              <a:lnSpc>
                <a:spcPts val="2916"/>
              </a:lnSpc>
              <a:buNone/>
            </a:pPr>
            <a:r>
              <a:rPr lang="en-US" sz="2916" dirty="0">
                <a:solidFill>
                  <a:srgbClr val="5955EB"/>
                </a:solidFill>
                <a:latin typeface="Libre Baskerville" pitchFamily="34" charset="0"/>
                <a:ea typeface="Libre Baskerville" pitchFamily="34" charset="-122"/>
                <a:cs typeface="Libre Baskerville" pitchFamily="34" charset="-120"/>
              </a:rPr>
              <a:t>2</a:t>
            </a:r>
            <a:endParaRPr lang="en-US" sz="2916" dirty="0"/>
          </a:p>
        </p:txBody>
      </p:sp>
      <p:sp>
        <p:nvSpPr>
          <p:cNvPr id="14" name="Text 10"/>
          <p:cNvSpPr/>
          <p:nvPr/>
        </p:nvSpPr>
        <p:spPr>
          <a:xfrm>
            <a:off x="7152680" y="5091470"/>
            <a:ext cx="3111818" cy="385763"/>
          </a:xfrm>
          <a:prstGeom prst="rect">
            <a:avLst/>
          </a:prstGeom>
          <a:noFill/>
          <a:ln/>
        </p:spPr>
        <p:txBody>
          <a:bodyPr wrap="none" rtlCol="0" anchor="t"/>
          <a:lstStyle/>
          <a:p>
            <a:pPr marL="0" indent="0">
              <a:lnSpc>
                <a:spcPts val="3038"/>
              </a:lnSpc>
              <a:buNone/>
            </a:pPr>
            <a:r>
              <a:rPr lang="en-US" sz="2430" dirty="0">
                <a:solidFill>
                  <a:srgbClr val="5955EB"/>
                </a:solidFill>
                <a:latin typeface="Libre Baskerville" pitchFamily="34" charset="0"/>
                <a:ea typeface="Libre Baskerville" pitchFamily="34" charset="-122"/>
                <a:cs typeface="Libre Baskerville" pitchFamily="34" charset="-120"/>
              </a:rPr>
              <a:t>Revenue Generated</a:t>
            </a:r>
            <a:endParaRPr lang="en-US" sz="2430" dirty="0"/>
          </a:p>
        </p:txBody>
      </p:sp>
      <p:sp>
        <p:nvSpPr>
          <p:cNvPr id="15" name="Text 11"/>
          <p:cNvSpPr/>
          <p:nvPr/>
        </p:nvSpPr>
        <p:spPr>
          <a:xfrm>
            <a:off x="7152680" y="5625346"/>
            <a:ext cx="6613684" cy="395049"/>
          </a:xfrm>
          <a:prstGeom prst="rect">
            <a:avLst/>
          </a:prstGeom>
          <a:noFill/>
          <a:ln/>
        </p:spPr>
        <p:txBody>
          <a:bodyPr wrap="none" rtlCol="0" anchor="t"/>
          <a:lstStyle/>
          <a:p>
            <a:pPr marL="0" indent="0">
              <a:lnSpc>
                <a:spcPts val="3110"/>
              </a:lnSpc>
              <a:buNone/>
            </a:pPr>
            <a:r>
              <a:rPr lang="en-US" sz="1944" dirty="0">
                <a:solidFill>
                  <a:srgbClr val="49495A"/>
                </a:solidFill>
                <a:latin typeface="Open Sans" pitchFamily="34" charset="0"/>
                <a:ea typeface="Open Sans" pitchFamily="34" charset="-122"/>
                <a:cs typeface="Open Sans" pitchFamily="34" charset="-120"/>
              </a:rPr>
              <a:t>$200,000</a:t>
            </a:r>
            <a:endParaRPr lang="en-US" sz="1944" dirty="0"/>
          </a:p>
        </p:txBody>
      </p:sp>
      <p:sp>
        <p:nvSpPr>
          <p:cNvPr id="16" name="Shape 12"/>
          <p:cNvSpPr/>
          <p:nvPr/>
        </p:nvSpPr>
        <p:spPr>
          <a:xfrm>
            <a:off x="6350437" y="6544866"/>
            <a:ext cx="555427" cy="555427"/>
          </a:xfrm>
          <a:prstGeom prst="roundRect">
            <a:avLst>
              <a:gd name="adj" fmla="val 26670"/>
            </a:avLst>
          </a:prstGeom>
          <a:solidFill>
            <a:srgbClr val="DED6FF"/>
          </a:solidFill>
          <a:ln/>
        </p:spPr>
      </p:sp>
      <p:sp>
        <p:nvSpPr>
          <p:cNvPr id="17" name="Text 13"/>
          <p:cNvSpPr/>
          <p:nvPr/>
        </p:nvSpPr>
        <p:spPr>
          <a:xfrm>
            <a:off x="6514028" y="6637377"/>
            <a:ext cx="228124" cy="370284"/>
          </a:xfrm>
          <a:prstGeom prst="rect">
            <a:avLst/>
          </a:prstGeom>
          <a:noFill/>
          <a:ln/>
        </p:spPr>
        <p:txBody>
          <a:bodyPr wrap="none" rtlCol="0" anchor="t"/>
          <a:lstStyle/>
          <a:p>
            <a:pPr marL="0" indent="0" algn="ctr">
              <a:lnSpc>
                <a:spcPts val="2916"/>
              </a:lnSpc>
              <a:buNone/>
            </a:pPr>
            <a:r>
              <a:rPr lang="en-US" sz="2916" dirty="0">
                <a:solidFill>
                  <a:srgbClr val="5955EB"/>
                </a:solidFill>
                <a:latin typeface="Libre Baskerville" pitchFamily="34" charset="0"/>
                <a:ea typeface="Libre Baskerville" pitchFamily="34" charset="-122"/>
                <a:cs typeface="Libre Baskerville" pitchFamily="34" charset="-120"/>
              </a:rPr>
              <a:t>3</a:t>
            </a:r>
            <a:endParaRPr lang="en-US" sz="2916" dirty="0"/>
          </a:p>
        </p:txBody>
      </p:sp>
      <p:sp>
        <p:nvSpPr>
          <p:cNvPr id="18" name="Text 14"/>
          <p:cNvSpPr/>
          <p:nvPr/>
        </p:nvSpPr>
        <p:spPr>
          <a:xfrm>
            <a:off x="7152680" y="6544866"/>
            <a:ext cx="3086100" cy="385763"/>
          </a:xfrm>
          <a:prstGeom prst="rect">
            <a:avLst/>
          </a:prstGeom>
          <a:noFill/>
          <a:ln/>
        </p:spPr>
        <p:txBody>
          <a:bodyPr wrap="none" rtlCol="0" anchor="t"/>
          <a:lstStyle/>
          <a:p>
            <a:pPr marL="0" indent="0">
              <a:lnSpc>
                <a:spcPts val="3038"/>
              </a:lnSpc>
              <a:buNone/>
            </a:pPr>
            <a:r>
              <a:rPr lang="en-US" sz="2430" dirty="0">
                <a:solidFill>
                  <a:srgbClr val="5955EB"/>
                </a:solidFill>
                <a:latin typeface="Libre Baskerville" pitchFamily="34" charset="0"/>
                <a:ea typeface="Libre Baskerville" pitchFamily="34" charset="-122"/>
                <a:cs typeface="Libre Baskerville" pitchFamily="34" charset="-120"/>
              </a:rPr>
              <a:t>ROI</a:t>
            </a:r>
            <a:endParaRPr lang="en-US" sz="2430" dirty="0"/>
          </a:p>
        </p:txBody>
      </p:sp>
      <p:sp>
        <p:nvSpPr>
          <p:cNvPr id="19" name="Text 15"/>
          <p:cNvSpPr/>
          <p:nvPr/>
        </p:nvSpPr>
        <p:spPr>
          <a:xfrm>
            <a:off x="7152680" y="7078742"/>
            <a:ext cx="6613684" cy="395049"/>
          </a:xfrm>
          <a:prstGeom prst="rect">
            <a:avLst/>
          </a:prstGeom>
          <a:noFill/>
          <a:ln/>
        </p:spPr>
        <p:txBody>
          <a:bodyPr wrap="none" rtlCol="0" anchor="t"/>
          <a:lstStyle/>
          <a:p>
            <a:pPr marL="0" indent="0">
              <a:lnSpc>
                <a:spcPts val="3110"/>
              </a:lnSpc>
              <a:buNone/>
            </a:pPr>
            <a:r>
              <a:rPr lang="en-US" sz="1944" dirty="0">
                <a:solidFill>
                  <a:srgbClr val="49495A"/>
                </a:solidFill>
                <a:latin typeface="Open Sans" pitchFamily="34" charset="0"/>
                <a:ea typeface="Open Sans" pitchFamily="34" charset="-122"/>
                <a:cs typeface="Open Sans" pitchFamily="34" charset="-120"/>
              </a:rPr>
              <a:t>300%</a:t>
            </a:r>
            <a:endParaRPr lang="en-US" sz="1944"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EAB56A59-EFF1-CF0D-B474-6EF3F407558D}"/>
              </a:ext>
            </a:extLst>
          </p:cNvPr>
          <p:cNvSpPr/>
          <p:nvPr/>
        </p:nvSpPr>
        <p:spPr>
          <a:xfrm>
            <a:off x="0" y="0"/>
            <a:ext cx="14630400" cy="8229600"/>
          </a:xfrm>
          <a:prstGeom prst="rect">
            <a:avLst/>
          </a:prstGeom>
          <a:solidFill>
            <a:srgbClr val="F4F0FF"/>
          </a:solidFill>
          <a:ln/>
        </p:spPr>
      </p:sp>
      <p:sp>
        <p:nvSpPr>
          <p:cNvPr id="3" name="Shape 1">
            <a:extLst>
              <a:ext uri="{FF2B5EF4-FFF2-40B4-BE49-F238E27FC236}">
                <a16:creationId xmlns:a16="http://schemas.microsoft.com/office/drawing/2014/main" id="{26BC4B71-71E1-EFB8-ED62-31A60B4AE4CB}"/>
              </a:ext>
            </a:extLst>
          </p:cNvPr>
          <p:cNvSpPr/>
          <p:nvPr/>
        </p:nvSpPr>
        <p:spPr>
          <a:xfrm>
            <a:off x="0" y="0"/>
            <a:ext cx="14630400" cy="8229600"/>
          </a:xfrm>
          <a:prstGeom prst="rect">
            <a:avLst/>
          </a:prstGeom>
          <a:solidFill>
            <a:srgbClr val="FBFAFF"/>
          </a:solidFill>
          <a:ln/>
        </p:spPr>
      </p:sp>
      <p:pic>
        <p:nvPicPr>
          <p:cNvPr id="4" name="Image 0" descr="preencoded.png">
            <a:extLst>
              <a:ext uri="{FF2B5EF4-FFF2-40B4-BE49-F238E27FC236}">
                <a16:creationId xmlns:a16="http://schemas.microsoft.com/office/drawing/2014/main" id="{27388D44-A77E-EBCA-A434-C96CCF82D043}"/>
              </a:ext>
            </a:extLst>
          </p:cNvPr>
          <p:cNvPicPr>
            <a:picLocks noChangeAspect="1"/>
          </p:cNvPicPr>
          <p:nvPr/>
        </p:nvPicPr>
        <p:blipFill>
          <a:blip r:embed="rId2"/>
          <a:stretch>
            <a:fillRect/>
          </a:stretch>
        </p:blipFill>
        <p:spPr>
          <a:xfrm>
            <a:off x="0" y="0"/>
            <a:ext cx="5486400" cy="8229600"/>
          </a:xfrm>
          <a:prstGeom prst="rect">
            <a:avLst/>
          </a:prstGeom>
        </p:spPr>
      </p:pic>
      <p:sp>
        <p:nvSpPr>
          <p:cNvPr id="5" name="Text 2">
            <a:extLst>
              <a:ext uri="{FF2B5EF4-FFF2-40B4-BE49-F238E27FC236}">
                <a16:creationId xmlns:a16="http://schemas.microsoft.com/office/drawing/2014/main" id="{C9294B89-8C2B-E7E5-376F-7CA9375D4A52}"/>
              </a:ext>
            </a:extLst>
          </p:cNvPr>
          <p:cNvSpPr/>
          <p:nvPr/>
        </p:nvSpPr>
        <p:spPr>
          <a:xfrm>
            <a:off x="6134933" y="954405"/>
            <a:ext cx="5349954" cy="579001"/>
          </a:xfrm>
          <a:prstGeom prst="rect">
            <a:avLst/>
          </a:prstGeom>
          <a:noFill/>
          <a:ln/>
        </p:spPr>
        <p:txBody>
          <a:bodyPr wrap="none" rtlCol="0" anchor="t"/>
          <a:lstStyle/>
          <a:p>
            <a:pPr marL="0" indent="0">
              <a:lnSpc>
                <a:spcPts val="4560"/>
              </a:lnSpc>
              <a:buNone/>
            </a:pPr>
            <a:r>
              <a:rPr lang="en-US" sz="3648" dirty="0">
                <a:solidFill>
                  <a:srgbClr val="5955EB"/>
                </a:solidFill>
                <a:latin typeface="Libre Baskerville" pitchFamily="34" charset="0"/>
                <a:ea typeface="Libre Baskerville" pitchFamily="34" charset="-122"/>
                <a:cs typeface="Libre Baskerville" pitchFamily="34" charset="-120"/>
              </a:rPr>
              <a:t>Audience Engagement</a:t>
            </a:r>
            <a:endParaRPr lang="en-US" sz="3648" dirty="0"/>
          </a:p>
        </p:txBody>
      </p:sp>
      <p:sp>
        <p:nvSpPr>
          <p:cNvPr id="6" name="Text 3">
            <a:extLst>
              <a:ext uri="{FF2B5EF4-FFF2-40B4-BE49-F238E27FC236}">
                <a16:creationId xmlns:a16="http://schemas.microsoft.com/office/drawing/2014/main" id="{9BE66DBF-DE8B-98BC-F151-BEAA31B054FE}"/>
              </a:ext>
            </a:extLst>
          </p:cNvPr>
          <p:cNvSpPr/>
          <p:nvPr/>
        </p:nvSpPr>
        <p:spPr>
          <a:xfrm>
            <a:off x="6134933" y="1811298"/>
            <a:ext cx="7846933" cy="1481733"/>
          </a:xfrm>
          <a:prstGeom prst="rect">
            <a:avLst/>
          </a:prstGeom>
          <a:noFill/>
          <a:ln/>
        </p:spPr>
        <p:txBody>
          <a:bodyPr wrap="square" rtlCol="0" anchor="t"/>
          <a:lstStyle/>
          <a:p>
            <a:pPr marL="0" indent="0">
              <a:lnSpc>
                <a:spcPts val="2335"/>
              </a:lnSpc>
              <a:buNone/>
            </a:pPr>
            <a:r>
              <a:rPr lang="en-US" sz="1459" dirty="0">
                <a:solidFill>
                  <a:srgbClr val="49495A"/>
                </a:solidFill>
                <a:latin typeface="Open Sans" pitchFamily="34" charset="0"/>
                <a:ea typeface="Open Sans" pitchFamily="34" charset="-122"/>
                <a:cs typeface="Open Sans" pitchFamily="34" charset="-120"/>
              </a:rPr>
              <a:t>The campaign effectively reached and engaged a large audience. We observed significant activity across various platforms, demonstrating a strong connection with the target demographic. The social media engagement was particularly noteworthy, with a high number of likes, shares, and comments, indicating a positive reception to the campaign's messaging and visuals.</a:t>
            </a:r>
            <a:endParaRPr lang="en-US" sz="1459" dirty="0"/>
          </a:p>
        </p:txBody>
      </p:sp>
      <p:sp>
        <p:nvSpPr>
          <p:cNvPr id="7" name="Shape 4">
            <a:extLst>
              <a:ext uri="{FF2B5EF4-FFF2-40B4-BE49-F238E27FC236}">
                <a16:creationId xmlns:a16="http://schemas.microsoft.com/office/drawing/2014/main" id="{DE06E11E-F7DD-A9FA-281A-11A3FFE88620}"/>
              </a:ext>
            </a:extLst>
          </p:cNvPr>
          <p:cNvSpPr/>
          <p:nvPr/>
        </p:nvSpPr>
        <p:spPr>
          <a:xfrm>
            <a:off x="6134933" y="3709749"/>
            <a:ext cx="416838" cy="416838"/>
          </a:xfrm>
          <a:prstGeom prst="roundRect">
            <a:avLst>
              <a:gd name="adj" fmla="val 26673"/>
            </a:avLst>
          </a:prstGeom>
          <a:solidFill>
            <a:srgbClr val="DED6FF"/>
          </a:solidFill>
          <a:ln/>
        </p:spPr>
      </p:sp>
      <p:sp>
        <p:nvSpPr>
          <p:cNvPr id="8" name="Text 5">
            <a:extLst>
              <a:ext uri="{FF2B5EF4-FFF2-40B4-BE49-F238E27FC236}">
                <a16:creationId xmlns:a16="http://schemas.microsoft.com/office/drawing/2014/main" id="{7B29C4F7-B124-1BC7-5734-2B8FD97D112F}"/>
              </a:ext>
            </a:extLst>
          </p:cNvPr>
          <p:cNvSpPr/>
          <p:nvPr/>
        </p:nvSpPr>
        <p:spPr>
          <a:xfrm>
            <a:off x="6281380" y="3779163"/>
            <a:ext cx="123944" cy="278011"/>
          </a:xfrm>
          <a:prstGeom prst="rect">
            <a:avLst/>
          </a:prstGeom>
          <a:noFill/>
          <a:ln/>
        </p:spPr>
        <p:txBody>
          <a:bodyPr wrap="none" rtlCol="0" anchor="t"/>
          <a:lstStyle/>
          <a:p>
            <a:pPr marL="0" indent="0" algn="ctr">
              <a:lnSpc>
                <a:spcPts val="2189"/>
              </a:lnSpc>
              <a:buNone/>
            </a:pPr>
            <a:r>
              <a:rPr lang="en-US" sz="2189" dirty="0">
                <a:solidFill>
                  <a:srgbClr val="5955EB"/>
                </a:solidFill>
                <a:latin typeface="Libre Baskerville" pitchFamily="34" charset="0"/>
                <a:ea typeface="Libre Baskerville" pitchFamily="34" charset="-122"/>
                <a:cs typeface="Libre Baskerville" pitchFamily="34" charset="-120"/>
              </a:rPr>
              <a:t>1</a:t>
            </a:r>
            <a:endParaRPr lang="en-US" sz="2189" dirty="0"/>
          </a:p>
        </p:txBody>
      </p:sp>
      <p:sp>
        <p:nvSpPr>
          <p:cNvPr id="9" name="Text 6">
            <a:extLst>
              <a:ext uri="{FF2B5EF4-FFF2-40B4-BE49-F238E27FC236}">
                <a16:creationId xmlns:a16="http://schemas.microsoft.com/office/drawing/2014/main" id="{1BAB46A7-6293-7A3F-4EAB-DB564925A2A9}"/>
              </a:ext>
            </a:extLst>
          </p:cNvPr>
          <p:cNvSpPr/>
          <p:nvPr/>
        </p:nvSpPr>
        <p:spPr>
          <a:xfrm>
            <a:off x="6737033" y="3709749"/>
            <a:ext cx="2316242" cy="289441"/>
          </a:xfrm>
          <a:prstGeom prst="rect">
            <a:avLst/>
          </a:prstGeom>
          <a:noFill/>
          <a:ln/>
        </p:spPr>
        <p:txBody>
          <a:bodyPr wrap="none" rtlCol="0" anchor="t"/>
          <a:lstStyle/>
          <a:p>
            <a:pPr marL="0" indent="0">
              <a:lnSpc>
                <a:spcPts val="2280"/>
              </a:lnSpc>
              <a:buNone/>
            </a:pPr>
            <a:r>
              <a:rPr lang="en-US" sz="1824" dirty="0">
                <a:solidFill>
                  <a:srgbClr val="5955EB"/>
                </a:solidFill>
                <a:latin typeface="Libre Baskerville" pitchFamily="34" charset="0"/>
                <a:ea typeface="Libre Baskerville" pitchFamily="34" charset="-122"/>
                <a:cs typeface="Libre Baskerville" pitchFamily="34" charset="-120"/>
              </a:rPr>
              <a:t>Likes</a:t>
            </a:r>
            <a:endParaRPr lang="en-US" sz="1824" dirty="0"/>
          </a:p>
        </p:txBody>
      </p:sp>
      <p:sp>
        <p:nvSpPr>
          <p:cNvPr id="10" name="Text 7">
            <a:extLst>
              <a:ext uri="{FF2B5EF4-FFF2-40B4-BE49-F238E27FC236}">
                <a16:creationId xmlns:a16="http://schemas.microsoft.com/office/drawing/2014/main" id="{FB7DE83E-28ED-0776-E575-E85FB574C086}"/>
              </a:ext>
            </a:extLst>
          </p:cNvPr>
          <p:cNvSpPr/>
          <p:nvPr/>
        </p:nvSpPr>
        <p:spPr>
          <a:xfrm>
            <a:off x="6737033" y="4110276"/>
            <a:ext cx="3228737" cy="1481733"/>
          </a:xfrm>
          <a:prstGeom prst="rect">
            <a:avLst/>
          </a:prstGeom>
          <a:noFill/>
          <a:ln/>
        </p:spPr>
        <p:txBody>
          <a:bodyPr wrap="square" rtlCol="0" anchor="t"/>
          <a:lstStyle/>
          <a:p>
            <a:pPr marL="0" indent="0">
              <a:lnSpc>
                <a:spcPts val="2335"/>
              </a:lnSpc>
              <a:buNone/>
            </a:pPr>
            <a:r>
              <a:rPr lang="en-US" sz="1459" dirty="0">
                <a:solidFill>
                  <a:srgbClr val="49495A"/>
                </a:solidFill>
                <a:latin typeface="Open Sans" pitchFamily="34" charset="0"/>
                <a:ea typeface="Open Sans" pitchFamily="34" charset="-122"/>
                <a:cs typeface="Open Sans" pitchFamily="34" charset="-120"/>
              </a:rPr>
              <a:t>The campaign garnered 10,000 likes, demonstrating a strong connection with the target audience and a positive reception to the campaign's messaging and visuals.</a:t>
            </a:r>
            <a:endParaRPr lang="en-US" sz="1459" dirty="0"/>
          </a:p>
        </p:txBody>
      </p:sp>
      <p:sp>
        <p:nvSpPr>
          <p:cNvPr id="11" name="Shape 8">
            <a:extLst>
              <a:ext uri="{FF2B5EF4-FFF2-40B4-BE49-F238E27FC236}">
                <a16:creationId xmlns:a16="http://schemas.microsoft.com/office/drawing/2014/main" id="{1F1DEBE5-8874-B6D0-E1F9-6BCC60C99447}"/>
              </a:ext>
            </a:extLst>
          </p:cNvPr>
          <p:cNvSpPr/>
          <p:nvPr/>
        </p:nvSpPr>
        <p:spPr>
          <a:xfrm>
            <a:off x="10151031" y="3709749"/>
            <a:ext cx="416838" cy="416838"/>
          </a:xfrm>
          <a:prstGeom prst="roundRect">
            <a:avLst>
              <a:gd name="adj" fmla="val 26673"/>
            </a:avLst>
          </a:prstGeom>
          <a:solidFill>
            <a:srgbClr val="DED6FF"/>
          </a:solidFill>
          <a:ln/>
        </p:spPr>
      </p:sp>
      <p:sp>
        <p:nvSpPr>
          <p:cNvPr id="12" name="Text 9">
            <a:extLst>
              <a:ext uri="{FF2B5EF4-FFF2-40B4-BE49-F238E27FC236}">
                <a16:creationId xmlns:a16="http://schemas.microsoft.com/office/drawing/2014/main" id="{4513724F-9A8C-1327-1D4E-CED534F7299F}"/>
              </a:ext>
            </a:extLst>
          </p:cNvPr>
          <p:cNvSpPr/>
          <p:nvPr/>
        </p:nvSpPr>
        <p:spPr>
          <a:xfrm>
            <a:off x="10273784" y="3779163"/>
            <a:ext cx="171212" cy="278011"/>
          </a:xfrm>
          <a:prstGeom prst="rect">
            <a:avLst/>
          </a:prstGeom>
          <a:noFill/>
          <a:ln/>
        </p:spPr>
        <p:txBody>
          <a:bodyPr wrap="none" rtlCol="0" anchor="t"/>
          <a:lstStyle/>
          <a:p>
            <a:pPr marL="0" indent="0" algn="ctr">
              <a:lnSpc>
                <a:spcPts val="2189"/>
              </a:lnSpc>
              <a:buNone/>
            </a:pPr>
            <a:r>
              <a:rPr lang="en-US" sz="2189" dirty="0">
                <a:solidFill>
                  <a:srgbClr val="5955EB"/>
                </a:solidFill>
                <a:latin typeface="Libre Baskerville" pitchFamily="34" charset="0"/>
                <a:ea typeface="Libre Baskerville" pitchFamily="34" charset="-122"/>
                <a:cs typeface="Libre Baskerville" pitchFamily="34" charset="-120"/>
              </a:rPr>
              <a:t>2</a:t>
            </a:r>
            <a:endParaRPr lang="en-US" sz="2189" dirty="0"/>
          </a:p>
        </p:txBody>
      </p:sp>
      <p:sp>
        <p:nvSpPr>
          <p:cNvPr id="13" name="Text 10">
            <a:extLst>
              <a:ext uri="{FF2B5EF4-FFF2-40B4-BE49-F238E27FC236}">
                <a16:creationId xmlns:a16="http://schemas.microsoft.com/office/drawing/2014/main" id="{CD9A4673-AB14-96A8-E858-4FB13E7FFBCD}"/>
              </a:ext>
            </a:extLst>
          </p:cNvPr>
          <p:cNvSpPr/>
          <p:nvPr/>
        </p:nvSpPr>
        <p:spPr>
          <a:xfrm>
            <a:off x="10753130" y="3709749"/>
            <a:ext cx="2316242" cy="289441"/>
          </a:xfrm>
          <a:prstGeom prst="rect">
            <a:avLst/>
          </a:prstGeom>
          <a:noFill/>
          <a:ln/>
        </p:spPr>
        <p:txBody>
          <a:bodyPr wrap="none" rtlCol="0" anchor="t"/>
          <a:lstStyle/>
          <a:p>
            <a:pPr marL="0" indent="0">
              <a:lnSpc>
                <a:spcPts val="2280"/>
              </a:lnSpc>
              <a:buNone/>
            </a:pPr>
            <a:r>
              <a:rPr lang="en-US" sz="1824" dirty="0">
                <a:solidFill>
                  <a:srgbClr val="5955EB"/>
                </a:solidFill>
                <a:latin typeface="Libre Baskerville" pitchFamily="34" charset="0"/>
                <a:ea typeface="Libre Baskerville" pitchFamily="34" charset="-122"/>
                <a:cs typeface="Libre Baskerville" pitchFamily="34" charset="-120"/>
              </a:rPr>
              <a:t>Shares</a:t>
            </a:r>
            <a:endParaRPr lang="en-US" sz="1824" dirty="0"/>
          </a:p>
        </p:txBody>
      </p:sp>
      <p:sp>
        <p:nvSpPr>
          <p:cNvPr id="14" name="Text 11">
            <a:extLst>
              <a:ext uri="{FF2B5EF4-FFF2-40B4-BE49-F238E27FC236}">
                <a16:creationId xmlns:a16="http://schemas.microsoft.com/office/drawing/2014/main" id="{A9580EE8-C0D7-1760-8150-E2C3D6F78737}"/>
              </a:ext>
            </a:extLst>
          </p:cNvPr>
          <p:cNvSpPr/>
          <p:nvPr/>
        </p:nvSpPr>
        <p:spPr>
          <a:xfrm>
            <a:off x="10753130" y="4110276"/>
            <a:ext cx="3228737" cy="1185386"/>
          </a:xfrm>
          <a:prstGeom prst="rect">
            <a:avLst/>
          </a:prstGeom>
          <a:noFill/>
          <a:ln/>
        </p:spPr>
        <p:txBody>
          <a:bodyPr wrap="square" rtlCol="0" anchor="t"/>
          <a:lstStyle/>
          <a:p>
            <a:pPr marL="0" indent="0">
              <a:lnSpc>
                <a:spcPts val="2335"/>
              </a:lnSpc>
              <a:buNone/>
            </a:pPr>
            <a:r>
              <a:rPr lang="en-US" sz="1459" dirty="0">
                <a:solidFill>
                  <a:srgbClr val="49495A"/>
                </a:solidFill>
                <a:latin typeface="Open Sans" pitchFamily="34" charset="0"/>
                <a:ea typeface="Open Sans" pitchFamily="34" charset="-122"/>
                <a:cs typeface="Open Sans" pitchFamily="34" charset="-120"/>
              </a:rPr>
              <a:t>With 1,500 shares, the campaign successfully encouraged audiences to spread the message further, amplifying its reach and impact.</a:t>
            </a:r>
            <a:endParaRPr lang="en-US" sz="1459" dirty="0"/>
          </a:p>
        </p:txBody>
      </p:sp>
      <p:sp>
        <p:nvSpPr>
          <p:cNvPr id="15" name="Shape 12">
            <a:extLst>
              <a:ext uri="{FF2B5EF4-FFF2-40B4-BE49-F238E27FC236}">
                <a16:creationId xmlns:a16="http://schemas.microsoft.com/office/drawing/2014/main" id="{BE9A82E7-1EF1-6C53-EF09-D9E9E3E1DC26}"/>
              </a:ext>
            </a:extLst>
          </p:cNvPr>
          <p:cNvSpPr/>
          <p:nvPr/>
        </p:nvSpPr>
        <p:spPr>
          <a:xfrm>
            <a:off x="6134933" y="5985629"/>
            <a:ext cx="416838" cy="416838"/>
          </a:xfrm>
          <a:prstGeom prst="roundRect">
            <a:avLst>
              <a:gd name="adj" fmla="val 26673"/>
            </a:avLst>
          </a:prstGeom>
          <a:solidFill>
            <a:srgbClr val="DED6FF"/>
          </a:solidFill>
          <a:ln/>
        </p:spPr>
      </p:sp>
      <p:sp>
        <p:nvSpPr>
          <p:cNvPr id="16" name="Text 13">
            <a:extLst>
              <a:ext uri="{FF2B5EF4-FFF2-40B4-BE49-F238E27FC236}">
                <a16:creationId xmlns:a16="http://schemas.microsoft.com/office/drawing/2014/main" id="{35DA21A8-248A-A72F-1B79-056B55CA0CE1}"/>
              </a:ext>
            </a:extLst>
          </p:cNvPr>
          <p:cNvSpPr/>
          <p:nvPr/>
        </p:nvSpPr>
        <p:spPr>
          <a:xfrm>
            <a:off x="6257687" y="6055043"/>
            <a:ext cx="171212" cy="278011"/>
          </a:xfrm>
          <a:prstGeom prst="rect">
            <a:avLst/>
          </a:prstGeom>
          <a:noFill/>
          <a:ln/>
        </p:spPr>
        <p:txBody>
          <a:bodyPr wrap="none" rtlCol="0" anchor="t"/>
          <a:lstStyle/>
          <a:p>
            <a:pPr marL="0" indent="0" algn="ctr">
              <a:lnSpc>
                <a:spcPts val="2189"/>
              </a:lnSpc>
              <a:buNone/>
            </a:pPr>
            <a:r>
              <a:rPr lang="en-US" sz="2189" dirty="0">
                <a:solidFill>
                  <a:srgbClr val="5955EB"/>
                </a:solidFill>
                <a:latin typeface="Libre Baskerville" pitchFamily="34" charset="0"/>
                <a:ea typeface="Libre Baskerville" pitchFamily="34" charset="-122"/>
                <a:cs typeface="Libre Baskerville" pitchFamily="34" charset="-120"/>
              </a:rPr>
              <a:t>3</a:t>
            </a:r>
            <a:endParaRPr lang="en-US" sz="2189" dirty="0"/>
          </a:p>
        </p:txBody>
      </p:sp>
      <p:sp>
        <p:nvSpPr>
          <p:cNvPr id="17" name="Text 14">
            <a:extLst>
              <a:ext uri="{FF2B5EF4-FFF2-40B4-BE49-F238E27FC236}">
                <a16:creationId xmlns:a16="http://schemas.microsoft.com/office/drawing/2014/main" id="{D5BE14F7-AD11-0FBB-217C-460DA329A435}"/>
              </a:ext>
            </a:extLst>
          </p:cNvPr>
          <p:cNvSpPr/>
          <p:nvPr/>
        </p:nvSpPr>
        <p:spPr>
          <a:xfrm>
            <a:off x="6737033" y="5985629"/>
            <a:ext cx="2316242" cy="289441"/>
          </a:xfrm>
          <a:prstGeom prst="rect">
            <a:avLst/>
          </a:prstGeom>
          <a:noFill/>
          <a:ln/>
        </p:spPr>
        <p:txBody>
          <a:bodyPr wrap="none" rtlCol="0" anchor="t"/>
          <a:lstStyle/>
          <a:p>
            <a:pPr marL="0" indent="0">
              <a:lnSpc>
                <a:spcPts val="2280"/>
              </a:lnSpc>
              <a:buNone/>
            </a:pPr>
            <a:r>
              <a:rPr lang="en-US" sz="1824" dirty="0">
                <a:solidFill>
                  <a:srgbClr val="5955EB"/>
                </a:solidFill>
                <a:latin typeface="Libre Baskerville" pitchFamily="34" charset="0"/>
                <a:ea typeface="Libre Baskerville" pitchFamily="34" charset="-122"/>
                <a:cs typeface="Libre Baskerville" pitchFamily="34" charset="-120"/>
              </a:rPr>
              <a:t>Comments</a:t>
            </a:r>
            <a:endParaRPr lang="en-US" sz="1824" dirty="0"/>
          </a:p>
        </p:txBody>
      </p:sp>
      <p:sp>
        <p:nvSpPr>
          <p:cNvPr id="18" name="Text 15">
            <a:extLst>
              <a:ext uri="{FF2B5EF4-FFF2-40B4-BE49-F238E27FC236}">
                <a16:creationId xmlns:a16="http://schemas.microsoft.com/office/drawing/2014/main" id="{934413B3-ED33-CECC-BDD2-2755956F2720}"/>
              </a:ext>
            </a:extLst>
          </p:cNvPr>
          <p:cNvSpPr/>
          <p:nvPr/>
        </p:nvSpPr>
        <p:spPr>
          <a:xfrm>
            <a:off x="6737033" y="6386155"/>
            <a:ext cx="7244834" cy="889040"/>
          </a:xfrm>
          <a:prstGeom prst="rect">
            <a:avLst/>
          </a:prstGeom>
          <a:noFill/>
          <a:ln/>
        </p:spPr>
        <p:txBody>
          <a:bodyPr wrap="square" rtlCol="0" anchor="t"/>
          <a:lstStyle/>
          <a:p>
            <a:pPr marL="0" indent="0">
              <a:lnSpc>
                <a:spcPts val="2335"/>
              </a:lnSpc>
              <a:buNone/>
            </a:pPr>
            <a:r>
              <a:rPr lang="en-US" sz="1459" dirty="0">
                <a:solidFill>
                  <a:srgbClr val="49495A"/>
                </a:solidFill>
                <a:latin typeface="Open Sans" pitchFamily="34" charset="0"/>
                <a:ea typeface="Open Sans" pitchFamily="34" charset="-122"/>
                <a:cs typeface="Open Sans" pitchFamily="34" charset="-120"/>
              </a:rPr>
              <a:t>The 2,000 comments received indicate active audience engagement and a desire for interaction, showcasing the campaign's ability to spark conversation and generate interest.</a:t>
            </a:r>
            <a:endParaRPr lang="en-US" sz="1459" dirty="0"/>
          </a:p>
        </p:txBody>
      </p:sp>
    </p:spTree>
    <p:extLst>
      <p:ext uri="{BB962C8B-B14F-4D97-AF65-F5344CB8AC3E}">
        <p14:creationId xmlns:p14="http://schemas.microsoft.com/office/powerpoint/2010/main" val="84158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C2CF914D-109B-2050-2C5C-7748854F45AC}"/>
              </a:ext>
            </a:extLst>
          </p:cNvPr>
          <p:cNvSpPr/>
          <p:nvPr/>
        </p:nvSpPr>
        <p:spPr>
          <a:xfrm>
            <a:off x="0" y="0"/>
            <a:ext cx="14630400" cy="8229600"/>
          </a:xfrm>
          <a:prstGeom prst="rect">
            <a:avLst/>
          </a:prstGeom>
          <a:solidFill>
            <a:srgbClr val="F4F0FF"/>
          </a:solidFill>
          <a:ln/>
        </p:spPr>
      </p:sp>
      <p:sp>
        <p:nvSpPr>
          <p:cNvPr id="3" name="Shape 1">
            <a:extLst>
              <a:ext uri="{FF2B5EF4-FFF2-40B4-BE49-F238E27FC236}">
                <a16:creationId xmlns:a16="http://schemas.microsoft.com/office/drawing/2014/main" id="{AE746DEE-EFE1-DD5D-C8BE-D29D470D8A9B}"/>
              </a:ext>
            </a:extLst>
          </p:cNvPr>
          <p:cNvSpPr/>
          <p:nvPr/>
        </p:nvSpPr>
        <p:spPr>
          <a:xfrm>
            <a:off x="0" y="0"/>
            <a:ext cx="14630400" cy="8229600"/>
          </a:xfrm>
          <a:prstGeom prst="rect">
            <a:avLst/>
          </a:prstGeom>
          <a:solidFill>
            <a:srgbClr val="FBFAFF"/>
          </a:solidFill>
          <a:ln/>
        </p:spPr>
      </p:sp>
      <p:pic>
        <p:nvPicPr>
          <p:cNvPr id="4" name="Image 0" descr="preencoded.png">
            <a:extLst>
              <a:ext uri="{FF2B5EF4-FFF2-40B4-BE49-F238E27FC236}">
                <a16:creationId xmlns:a16="http://schemas.microsoft.com/office/drawing/2014/main" id="{DB36794E-F3D7-D1BE-7014-FB10E8B111A2}"/>
              </a:ext>
            </a:extLst>
          </p:cNvPr>
          <p:cNvPicPr>
            <a:picLocks noChangeAspect="1"/>
          </p:cNvPicPr>
          <p:nvPr/>
        </p:nvPicPr>
        <p:blipFill>
          <a:blip r:embed="rId2"/>
          <a:stretch>
            <a:fillRect/>
          </a:stretch>
        </p:blipFill>
        <p:spPr>
          <a:xfrm>
            <a:off x="9144000" y="0"/>
            <a:ext cx="5486400" cy="8229600"/>
          </a:xfrm>
          <a:prstGeom prst="rect">
            <a:avLst/>
          </a:prstGeom>
        </p:spPr>
      </p:pic>
      <p:pic>
        <p:nvPicPr>
          <p:cNvPr id="5" name="Image 1" descr="preencoded.png">
            <a:extLst>
              <a:ext uri="{FF2B5EF4-FFF2-40B4-BE49-F238E27FC236}">
                <a16:creationId xmlns:a16="http://schemas.microsoft.com/office/drawing/2014/main" id="{E5B312CE-604C-2D2D-0161-7DA7EA93E054}"/>
              </a:ext>
            </a:extLst>
          </p:cNvPr>
          <p:cNvPicPr>
            <a:picLocks noChangeAspect="1"/>
          </p:cNvPicPr>
          <p:nvPr/>
        </p:nvPicPr>
        <p:blipFill>
          <a:blip r:embed="rId3"/>
          <a:stretch>
            <a:fillRect/>
          </a:stretch>
        </p:blipFill>
        <p:spPr>
          <a:xfrm>
            <a:off x="9427607" y="1983105"/>
            <a:ext cx="4919186" cy="4263390"/>
          </a:xfrm>
          <a:prstGeom prst="rect">
            <a:avLst/>
          </a:prstGeom>
        </p:spPr>
      </p:pic>
      <p:sp>
        <p:nvSpPr>
          <p:cNvPr id="6" name="Text 2">
            <a:extLst>
              <a:ext uri="{FF2B5EF4-FFF2-40B4-BE49-F238E27FC236}">
                <a16:creationId xmlns:a16="http://schemas.microsoft.com/office/drawing/2014/main" id="{01D4420E-BF7D-7E3D-7C0D-FF270FD6932B}"/>
              </a:ext>
            </a:extLst>
          </p:cNvPr>
          <p:cNvSpPr/>
          <p:nvPr/>
        </p:nvSpPr>
        <p:spPr>
          <a:xfrm>
            <a:off x="793790" y="1723668"/>
            <a:ext cx="5670590" cy="708779"/>
          </a:xfrm>
          <a:prstGeom prst="rect">
            <a:avLst/>
          </a:prstGeom>
          <a:noFill/>
          <a:ln/>
        </p:spPr>
        <p:txBody>
          <a:bodyPr wrap="none" rtlCol="0" anchor="t"/>
          <a:lstStyle/>
          <a:p>
            <a:pPr marL="0" indent="0">
              <a:lnSpc>
                <a:spcPts val="5581"/>
              </a:lnSpc>
              <a:buNone/>
            </a:pPr>
            <a:r>
              <a:rPr lang="en-US" sz="4465" dirty="0">
                <a:solidFill>
                  <a:srgbClr val="5955EB"/>
                </a:solidFill>
                <a:latin typeface="Libre Baskerville" pitchFamily="34" charset="0"/>
                <a:ea typeface="Libre Baskerville" pitchFamily="34" charset="-122"/>
                <a:cs typeface="Libre Baskerville" pitchFamily="34" charset="-120"/>
              </a:rPr>
              <a:t>Lead Generation</a:t>
            </a:r>
            <a:endParaRPr lang="en-US" sz="4465" dirty="0"/>
          </a:p>
        </p:txBody>
      </p:sp>
      <p:sp>
        <p:nvSpPr>
          <p:cNvPr id="7" name="Text 3">
            <a:extLst>
              <a:ext uri="{FF2B5EF4-FFF2-40B4-BE49-F238E27FC236}">
                <a16:creationId xmlns:a16="http://schemas.microsoft.com/office/drawing/2014/main" id="{A6477C4B-F403-EB8F-608A-D3A018AAF2E5}"/>
              </a:ext>
            </a:extLst>
          </p:cNvPr>
          <p:cNvSpPr/>
          <p:nvPr/>
        </p:nvSpPr>
        <p:spPr>
          <a:xfrm>
            <a:off x="793790" y="2772608"/>
            <a:ext cx="7556421" cy="2177415"/>
          </a:xfrm>
          <a:prstGeom prst="rect">
            <a:avLst/>
          </a:prstGeom>
          <a:noFill/>
          <a:ln/>
        </p:spPr>
        <p:txBody>
          <a:bodyPr wrap="square" rtlCol="0" anchor="t"/>
          <a:lstStyle/>
          <a:p>
            <a:pPr marL="0" indent="0">
              <a:lnSpc>
                <a:spcPts val="2858"/>
              </a:lnSpc>
              <a:buNone/>
            </a:pPr>
            <a:r>
              <a:rPr lang="en-US" sz="1786" dirty="0">
                <a:solidFill>
                  <a:srgbClr val="49495A"/>
                </a:solidFill>
                <a:latin typeface="Open Sans" pitchFamily="34" charset="0"/>
                <a:ea typeface="Open Sans" pitchFamily="34" charset="-122"/>
                <a:cs typeface="Open Sans" pitchFamily="34" charset="-120"/>
              </a:rPr>
              <a:t>The campaign successfully generated 3,000 leads, exceeding our initial target. This achievement demonstrates the effectiveness of the campaign's call to action and its ability to capture valuable prospect data. The cost per lead (CPL) of $16.67 indicates a good return on investment, showcasing the campaign's efficiency in generating qualified leads at a reasonable cost.</a:t>
            </a:r>
            <a:endParaRPr lang="en-US" sz="1786" dirty="0"/>
          </a:p>
        </p:txBody>
      </p:sp>
      <p:sp>
        <p:nvSpPr>
          <p:cNvPr id="8" name="Shape 4">
            <a:extLst>
              <a:ext uri="{FF2B5EF4-FFF2-40B4-BE49-F238E27FC236}">
                <a16:creationId xmlns:a16="http://schemas.microsoft.com/office/drawing/2014/main" id="{52B3E18C-0D17-DEC0-FB37-A179AE8F35D9}"/>
              </a:ext>
            </a:extLst>
          </p:cNvPr>
          <p:cNvSpPr/>
          <p:nvPr/>
        </p:nvSpPr>
        <p:spPr>
          <a:xfrm>
            <a:off x="793790" y="5205174"/>
            <a:ext cx="7556421" cy="650319"/>
          </a:xfrm>
          <a:prstGeom prst="rect">
            <a:avLst/>
          </a:prstGeom>
          <a:solidFill>
            <a:srgbClr val="DED6FF"/>
          </a:solidFill>
          <a:ln/>
        </p:spPr>
      </p:sp>
      <p:sp>
        <p:nvSpPr>
          <p:cNvPr id="9" name="Text 5">
            <a:extLst>
              <a:ext uri="{FF2B5EF4-FFF2-40B4-BE49-F238E27FC236}">
                <a16:creationId xmlns:a16="http://schemas.microsoft.com/office/drawing/2014/main" id="{7E51D1C9-4A54-B020-6448-F0C36E2D5F01}"/>
              </a:ext>
            </a:extLst>
          </p:cNvPr>
          <p:cNvSpPr/>
          <p:nvPr/>
        </p:nvSpPr>
        <p:spPr>
          <a:xfrm>
            <a:off x="1020604" y="5348883"/>
            <a:ext cx="3320772" cy="362903"/>
          </a:xfrm>
          <a:prstGeom prst="rect">
            <a:avLst/>
          </a:prstGeom>
          <a:noFill/>
          <a:ln/>
        </p:spPr>
        <p:txBody>
          <a:bodyPr wrap="none" rtlCol="0" anchor="t"/>
          <a:lstStyle/>
          <a:p>
            <a:pPr marL="0" indent="0">
              <a:lnSpc>
                <a:spcPts val="2858"/>
              </a:lnSpc>
              <a:buNone/>
            </a:pPr>
            <a:r>
              <a:rPr lang="en-US" sz="1786" dirty="0">
                <a:solidFill>
                  <a:srgbClr val="49495A"/>
                </a:solidFill>
                <a:latin typeface="Open Sans" pitchFamily="34" charset="0"/>
                <a:ea typeface="Open Sans" pitchFamily="34" charset="-122"/>
                <a:cs typeface="Open Sans" pitchFamily="34" charset="-120"/>
              </a:rPr>
              <a:t>Total Leads</a:t>
            </a:r>
            <a:endParaRPr lang="en-US" sz="1786" dirty="0"/>
          </a:p>
        </p:txBody>
      </p:sp>
      <p:sp>
        <p:nvSpPr>
          <p:cNvPr id="10" name="Text 6">
            <a:extLst>
              <a:ext uri="{FF2B5EF4-FFF2-40B4-BE49-F238E27FC236}">
                <a16:creationId xmlns:a16="http://schemas.microsoft.com/office/drawing/2014/main" id="{9F592A91-A167-C7C5-6A3F-EE1A9F7D41E1}"/>
              </a:ext>
            </a:extLst>
          </p:cNvPr>
          <p:cNvSpPr/>
          <p:nvPr/>
        </p:nvSpPr>
        <p:spPr>
          <a:xfrm>
            <a:off x="4802624" y="5348883"/>
            <a:ext cx="3320772" cy="362903"/>
          </a:xfrm>
          <a:prstGeom prst="rect">
            <a:avLst/>
          </a:prstGeom>
          <a:noFill/>
          <a:ln/>
        </p:spPr>
        <p:txBody>
          <a:bodyPr wrap="none" rtlCol="0" anchor="t"/>
          <a:lstStyle/>
          <a:p>
            <a:pPr marL="0" indent="0">
              <a:lnSpc>
                <a:spcPts val="2858"/>
              </a:lnSpc>
              <a:buNone/>
            </a:pPr>
            <a:r>
              <a:rPr lang="en-US" sz="1786" dirty="0">
                <a:solidFill>
                  <a:srgbClr val="49495A"/>
                </a:solidFill>
                <a:latin typeface="Open Sans" pitchFamily="34" charset="0"/>
                <a:ea typeface="Open Sans" pitchFamily="34" charset="-122"/>
                <a:cs typeface="Open Sans" pitchFamily="34" charset="-120"/>
              </a:rPr>
              <a:t>3,000</a:t>
            </a:r>
            <a:endParaRPr lang="en-US" sz="1786" dirty="0"/>
          </a:p>
        </p:txBody>
      </p:sp>
      <p:sp>
        <p:nvSpPr>
          <p:cNvPr id="11" name="Text 7">
            <a:extLst>
              <a:ext uri="{FF2B5EF4-FFF2-40B4-BE49-F238E27FC236}">
                <a16:creationId xmlns:a16="http://schemas.microsoft.com/office/drawing/2014/main" id="{09C83961-57C7-F2DE-32B0-61F0E8C6D2F6}"/>
              </a:ext>
            </a:extLst>
          </p:cNvPr>
          <p:cNvSpPr/>
          <p:nvPr/>
        </p:nvSpPr>
        <p:spPr>
          <a:xfrm>
            <a:off x="1020604" y="5999202"/>
            <a:ext cx="3320772" cy="362903"/>
          </a:xfrm>
          <a:prstGeom prst="rect">
            <a:avLst/>
          </a:prstGeom>
          <a:noFill/>
          <a:ln/>
        </p:spPr>
        <p:txBody>
          <a:bodyPr wrap="none" rtlCol="0" anchor="t"/>
          <a:lstStyle/>
          <a:p>
            <a:pPr marL="0" indent="0">
              <a:lnSpc>
                <a:spcPts val="2858"/>
              </a:lnSpc>
              <a:buNone/>
            </a:pPr>
            <a:r>
              <a:rPr lang="en-US" sz="1786" dirty="0">
                <a:solidFill>
                  <a:srgbClr val="49495A"/>
                </a:solidFill>
                <a:latin typeface="Open Sans" pitchFamily="34" charset="0"/>
                <a:ea typeface="Open Sans" pitchFamily="34" charset="-122"/>
                <a:cs typeface="Open Sans" pitchFamily="34" charset="-120"/>
              </a:rPr>
              <a:t>Cost per Lead (CPL)</a:t>
            </a:r>
            <a:endParaRPr lang="en-US" sz="1786" dirty="0"/>
          </a:p>
        </p:txBody>
      </p:sp>
      <p:sp>
        <p:nvSpPr>
          <p:cNvPr id="12" name="Text 8">
            <a:extLst>
              <a:ext uri="{FF2B5EF4-FFF2-40B4-BE49-F238E27FC236}">
                <a16:creationId xmlns:a16="http://schemas.microsoft.com/office/drawing/2014/main" id="{7A1192D8-7026-1E0A-97F7-DCD466B02AA5}"/>
              </a:ext>
            </a:extLst>
          </p:cNvPr>
          <p:cNvSpPr/>
          <p:nvPr/>
        </p:nvSpPr>
        <p:spPr>
          <a:xfrm>
            <a:off x="4802624" y="5999202"/>
            <a:ext cx="3320772" cy="362903"/>
          </a:xfrm>
          <a:prstGeom prst="rect">
            <a:avLst/>
          </a:prstGeom>
          <a:noFill/>
          <a:ln/>
        </p:spPr>
        <p:txBody>
          <a:bodyPr wrap="none" rtlCol="0" anchor="t"/>
          <a:lstStyle/>
          <a:p>
            <a:pPr marL="0" indent="0">
              <a:lnSpc>
                <a:spcPts val="2858"/>
              </a:lnSpc>
              <a:buNone/>
            </a:pPr>
            <a:r>
              <a:rPr lang="en-US" sz="1786" dirty="0">
                <a:solidFill>
                  <a:srgbClr val="49495A"/>
                </a:solidFill>
                <a:latin typeface="Open Sans" pitchFamily="34" charset="0"/>
                <a:ea typeface="Open Sans" pitchFamily="34" charset="-122"/>
                <a:cs typeface="Open Sans" pitchFamily="34" charset="-120"/>
              </a:rPr>
              <a:t>$16.67</a:t>
            </a:r>
            <a:endParaRPr lang="en-US" sz="1786" dirty="0"/>
          </a:p>
        </p:txBody>
      </p:sp>
    </p:spTree>
    <p:extLst>
      <p:ext uri="{BB962C8B-B14F-4D97-AF65-F5344CB8AC3E}">
        <p14:creationId xmlns:p14="http://schemas.microsoft.com/office/powerpoint/2010/main" val="28051885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6FFB52DD-48FB-D3E6-E775-A3F4EFDE1441}"/>
              </a:ext>
            </a:extLst>
          </p:cNvPr>
          <p:cNvSpPr/>
          <p:nvPr/>
        </p:nvSpPr>
        <p:spPr>
          <a:xfrm>
            <a:off x="0" y="0"/>
            <a:ext cx="14630400" cy="8229600"/>
          </a:xfrm>
          <a:prstGeom prst="rect">
            <a:avLst/>
          </a:prstGeom>
          <a:solidFill>
            <a:srgbClr val="F4F0FF"/>
          </a:solidFill>
          <a:ln/>
        </p:spPr>
      </p:sp>
      <p:sp>
        <p:nvSpPr>
          <p:cNvPr id="3" name="Shape 1">
            <a:extLst>
              <a:ext uri="{FF2B5EF4-FFF2-40B4-BE49-F238E27FC236}">
                <a16:creationId xmlns:a16="http://schemas.microsoft.com/office/drawing/2014/main" id="{8F25F4D8-1C14-B740-8EC9-9A4B34CBFDB1}"/>
              </a:ext>
            </a:extLst>
          </p:cNvPr>
          <p:cNvSpPr/>
          <p:nvPr/>
        </p:nvSpPr>
        <p:spPr>
          <a:xfrm>
            <a:off x="0" y="0"/>
            <a:ext cx="14630400" cy="8229600"/>
          </a:xfrm>
          <a:prstGeom prst="rect">
            <a:avLst/>
          </a:prstGeom>
          <a:solidFill>
            <a:srgbClr val="FBFAFF"/>
          </a:solidFill>
          <a:ln/>
        </p:spPr>
      </p:sp>
      <p:sp>
        <p:nvSpPr>
          <p:cNvPr id="4" name="Text 2">
            <a:extLst>
              <a:ext uri="{FF2B5EF4-FFF2-40B4-BE49-F238E27FC236}">
                <a16:creationId xmlns:a16="http://schemas.microsoft.com/office/drawing/2014/main" id="{C9E55007-B7A1-5A1A-4DF1-604098DB74E8}"/>
              </a:ext>
            </a:extLst>
          </p:cNvPr>
          <p:cNvSpPr/>
          <p:nvPr/>
        </p:nvSpPr>
        <p:spPr>
          <a:xfrm>
            <a:off x="793790" y="1085493"/>
            <a:ext cx="6189107" cy="708779"/>
          </a:xfrm>
          <a:prstGeom prst="rect">
            <a:avLst/>
          </a:prstGeom>
          <a:noFill/>
          <a:ln/>
        </p:spPr>
        <p:txBody>
          <a:bodyPr wrap="none" rtlCol="0" anchor="t"/>
          <a:lstStyle/>
          <a:p>
            <a:pPr marL="0" indent="0">
              <a:lnSpc>
                <a:spcPts val="5581"/>
              </a:lnSpc>
              <a:buNone/>
            </a:pPr>
            <a:r>
              <a:rPr lang="en-US" sz="4465" dirty="0">
                <a:solidFill>
                  <a:srgbClr val="5955EB"/>
                </a:solidFill>
                <a:latin typeface="Libre Baskerville" pitchFamily="34" charset="0"/>
                <a:ea typeface="Libre Baskerville" pitchFamily="34" charset="-122"/>
                <a:cs typeface="Libre Baskerville" pitchFamily="34" charset="-120"/>
              </a:rPr>
              <a:t>Campaign Highlights</a:t>
            </a:r>
            <a:endParaRPr lang="en-US" sz="4465" dirty="0"/>
          </a:p>
        </p:txBody>
      </p:sp>
      <p:sp>
        <p:nvSpPr>
          <p:cNvPr id="5" name="Text 3">
            <a:extLst>
              <a:ext uri="{FF2B5EF4-FFF2-40B4-BE49-F238E27FC236}">
                <a16:creationId xmlns:a16="http://schemas.microsoft.com/office/drawing/2014/main" id="{02FF2D78-0C54-BF31-195A-C472F3392887}"/>
              </a:ext>
            </a:extLst>
          </p:cNvPr>
          <p:cNvSpPr/>
          <p:nvPr/>
        </p:nvSpPr>
        <p:spPr>
          <a:xfrm>
            <a:off x="793790" y="2247900"/>
            <a:ext cx="13042821" cy="1451610"/>
          </a:xfrm>
          <a:prstGeom prst="rect">
            <a:avLst/>
          </a:prstGeom>
          <a:noFill/>
          <a:ln/>
        </p:spPr>
        <p:txBody>
          <a:bodyPr wrap="square" rtlCol="0" anchor="t"/>
          <a:lstStyle/>
          <a:p>
            <a:pPr marL="0" indent="0">
              <a:lnSpc>
                <a:spcPts val="2858"/>
              </a:lnSpc>
              <a:buNone/>
            </a:pPr>
            <a:r>
              <a:rPr lang="en-US" sz="1786" dirty="0">
                <a:solidFill>
                  <a:srgbClr val="49495A"/>
                </a:solidFill>
                <a:latin typeface="Open Sans" pitchFamily="34" charset="0"/>
                <a:ea typeface="Open Sans" pitchFamily="34" charset="-122"/>
                <a:cs typeface="Open Sans" pitchFamily="34" charset="-120"/>
              </a:rPr>
              <a:t>The campaign's success can be attributed to a combination of effective strategies, including high engagement on social media and impactful PPC campaigns. The focus on targeted advertising and engaging content resonated with the target audience, driving increased visibility and conversions. The campaign also revealed key learnings about the importance of optimizing for different platforms and tailoring content to specific audiences.</a:t>
            </a:r>
            <a:endParaRPr lang="en-US" sz="1786" dirty="0"/>
          </a:p>
        </p:txBody>
      </p:sp>
      <p:sp>
        <p:nvSpPr>
          <p:cNvPr id="6" name="Text 4">
            <a:extLst>
              <a:ext uri="{FF2B5EF4-FFF2-40B4-BE49-F238E27FC236}">
                <a16:creationId xmlns:a16="http://schemas.microsoft.com/office/drawing/2014/main" id="{86817C08-3CA4-D4D5-FA16-5FB47797128B}"/>
              </a:ext>
            </a:extLst>
          </p:cNvPr>
          <p:cNvSpPr/>
          <p:nvPr/>
        </p:nvSpPr>
        <p:spPr>
          <a:xfrm>
            <a:off x="793790" y="4181475"/>
            <a:ext cx="2933819" cy="354330"/>
          </a:xfrm>
          <a:prstGeom prst="rect">
            <a:avLst/>
          </a:prstGeom>
          <a:noFill/>
          <a:ln/>
        </p:spPr>
        <p:txBody>
          <a:bodyPr wrap="none" rtlCol="0" anchor="t"/>
          <a:lstStyle/>
          <a:p>
            <a:pPr marL="0" indent="0">
              <a:lnSpc>
                <a:spcPts val="2791"/>
              </a:lnSpc>
              <a:buNone/>
            </a:pPr>
            <a:r>
              <a:rPr lang="en-US" sz="2233" dirty="0">
                <a:solidFill>
                  <a:srgbClr val="5955EB"/>
                </a:solidFill>
                <a:latin typeface="Libre Baskerville" pitchFamily="34" charset="0"/>
                <a:ea typeface="Libre Baskerville" pitchFamily="34" charset="-122"/>
                <a:cs typeface="Libre Baskerville" pitchFamily="34" charset="-120"/>
              </a:rPr>
              <a:t>Successful Elements</a:t>
            </a:r>
            <a:endParaRPr lang="en-US" sz="2233" dirty="0"/>
          </a:p>
        </p:txBody>
      </p:sp>
      <p:sp>
        <p:nvSpPr>
          <p:cNvPr id="7" name="Text 5">
            <a:extLst>
              <a:ext uri="{FF2B5EF4-FFF2-40B4-BE49-F238E27FC236}">
                <a16:creationId xmlns:a16="http://schemas.microsoft.com/office/drawing/2014/main" id="{75C787ED-8D26-24B7-D03D-EEE122794347}"/>
              </a:ext>
            </a:extLst>
          </p:cNvPr>
          <p:cNvSpPr/>
          <p:nvPr/>
        </p:nvSpPr>
        <p:spPr>
          <a:xfrm>
            <a:off x="793790" y="4762619"/>
            <a:ext cx="6244709" cy="1814513"/>
          </a:xfrm>
          <a:prstGeom prst="rect">
            <a:avLst/>
          </a:prstGeom>
          <a:noFill/>
          <a:ln/>
        </p:spPr>
        <p:txBody>
          <a:bodyPr wrap="square" rtlCol="0" anchor="t"/>
          <a:lstStyle/>
          <a:p>
            <a:pPr marL="0" indent="0">
              <a:lnSpc>
                <a:spcPts val="2858"/>
              </a:lnSpc>
              <a:buNone/>
            </a:pPr>
            <a:r>
              <a:rPr lang="en-US" sz="1786" dirty="0">
                <a:solidFill>
                  <a:srgbClr val="49495A"/>
                </a:solidFill>
                <a:latin typeface="Open Sans" pitchFamily="34" charset="0"/>
                <a:ea typeface="Open Sans" pitchFamily="34" charset="-122"/>
                <a:cs typeface="Open Sans" pitchFamily="34" charset="-120"/>
              </a:rPr>
              <a:t>Social media engagement proved highly effective, generating significant brand awareness and positive sentiment. Strategic use of PPC campaigns targeted specific audiences, driving qualified traffic to the website and increasing conversion rates.</a:t>
            </a:r>
            <a:endParaRPr lang="en-US" sz="1786" dirty="0"/>
          </a:p>
        </p:txBody>
      </p:sp>
      <p:sp>
        <p:nvSpPr>
          <p:cNvPr id="8" name="Text 6">
            <a:extLst>
              <a:ext uri="{FF2B5EF4-FFF2-40B4-BE49-F238E27FC236}">
                <a16:creationId xmlns:a16="http://schemas.microsoft.com/office/drawing/2014/main" id="{7DB50A17-D73B-1B92-0B25-D8E026291244}"/>
              </a:ext>
            </a:extLst>
          </p:cNvPr>
          <p:cNvSpPr/>
          <p:nvPr/>
        </p:nvSpPr>
        <p:spPr>
          <a:xfrm>
            <a:off x="7599521" y="4181475"/>
            <a:ext cx="2835235" cy="354330"/>
          </a:xfrm>
          <a:prstGeom prst="rect">
            <a:avLst/>
          </a:prstGeom>
          <a:noFill/>
          <a:ln/>
        </p:spPr>
        <p:txBody>
          <a:bodyPr wrap="none" rtlCol="0" anchor="t"/>
          <a:lstStyle/>
          <a:p>
            <a:pPr marL="0" indent="0">
              <a:lnSpc>
                <a:spcPts val="2791"/>
              </a:lnSpc>
              <a:buNone/>
            </a:pPr>
            <a:r>
              <a:rPr lang="en-US" sz="2233" dirty="0">
                <a:solidFill>
                  <a:srgbClr val="5955EB"/>
                </a:solidFill>
                <a:latin typeface="Libre Baskerville" pitchFamily="34" charset="0"/>
                <a:ea typeface="Libre Baskerville" pitchFamily="34" charset="-122"/>
                <a:cs typeface="Libre Baskerville" pitchFamily="34" charset="-120"/>
              </a:rPr>
              <a:t>Key Learnings</a:t>
            </a:r>
            <a:endParaRPr lang="en-US" sz="2233" dirty="0"/>
          </a:p>
        </p:txBody>
      </p:sp>
      <p:sp>
        <p:nvSpPr>
          <p:cNvPr id="9" name="Text 7">
            <a:extLst>
              <a:ext uri="{FF2B5EF4-FFF2-40B4-BE49-F238E27FC236}">
                <a16:creationId xmlns:a16="http://schemas.microsoft.com/office/drawing/2014/main" id="{E13969C1-C2D3-6B74-78CC-C3E7B9EBDAAF}"/>
              </a:ext>
            </a:extLst>
          </p:cNvPr>
          <p:cNvSpPr/>
          <p:nvPr/>
        </p:nvSpPr>
        <p:spPr>
          <a:xfrm>
            <a:off x="7599521" y="4762619"/>
            <a:ext cx="6244709" cy="2177415"/>
          </a:xfrm>
          <a:prstGeom prst="rect">
            <a:avLst/>
          </a:prstGeom>
          <a:noFill/>
          <a:ln/>
        </p:spPr>
        <p:txBody>
          <a:bodyPr wrap="square" rtlCol="0" anchor="t"/>
          <a:lstStyle/>
          <a:p>
            <a:pPr marL="0" indent="0">
              <a:lnSpc>
                <a:spcPts val="2858"/>
              </a:lnSpc>
              <a:buNone/>
            </a:pPr>
            <a:r>
              <a:rPr lang="en-US" sz="1786" dirty="0">
                <a:solidFill>
                  <a:srgbClr val="49495A"/>
                </a:solidFill>
                <a:latin typeface="Open Sans" pitchFamily="34" charset="0"/>
                <a:ea typeface="Open Sans" pitchFamily="34" charset="-122"/>
                <a:cs typeface="Open Sans" pitchFamily="34" charset="-120"/>
              </a:rPr>
              <a:t>The campaign emphasized the importance of targeted advertising and personalized messaging to resonate with specific demographics. Engaging content, including interactive elements and compelling visuals, captured the audience’s attention and drove desired actions.</a:t>
            </a:r>
            <a:endParaRPr lang="en-US" sz="1786" dirty="0"/>
          </a:p>
        </p:txBody>
      </p:sp>
    </p:spTree>
    <p:extLst>
      <p:ext uri="{BB962C8B-B14F-4D97-AF65-F5344CB8AC3E}">
        <p14:creationId xmlns:p14="http://schemas.microsoft.com/office/powerpoint/2010/main" val="2045239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7A2517F9-E0F2-9206-F854-BEC57021E2B1}"/>
              </a:ext>
            </a:extLst>
          </p:cNvPr>
          <p:cNvSpPr/>
          <p:nvPr/>
        </p:nvSpPr>
        <p:spPr>
          <a:xfrm>
            <a:off x="0" y="0"/>
            <a:ext cx="14630400" cy="8229600"/>
          </a:xfrm>
          <a:prstGeom prst="rect">
            <a:avLst/>
          </a:prstGeom>
          <a:solidFill>
            <a:srgbClr val="F4F0FF"/>
          </a:solidFill>
          <a:ln/>
        </p:spPr>
      </p:sp>
      <p:sp>
        <p:nvSpPr>
          <p:cNvPr id="3" name="Shape 1">
            <a:extLst>
              <a:ext uri="{FF2B5EF4-FFF2-40B4-BE49-F238E27FC236}">
                <a16:creationId xmlns:a16="http://schemas.microsoft.com/office/drawing/2014/main" id="{76DAD455-3B43-6963-75BC-3235C6782420}"/>
              </a:ext>
            </a:extLst>
          </p:cNvPr>
          <p:cNvSpPr/>
          <p:nvPr/>
        </p:nvSpPr>
        <p:spPr>
          <a:xfrm>
            <a:off x="0" y="0"/>
            <a:ext cx="14630400" cy="8229600"/>
          </a:xfrm>
          <a:prstGeom prst="rect">
            <a:avLst/>
          </a:prstGeom>
          <a:solidFill>
            <a:srgbClr val="FBFAFF"/>
          </a:solidFill>
          <a:ln/>
        </p:spPr>
      </p:sp>
      <p:pic>
        <p:nvPicPr>
          <p:cNvPr id="4" name="Image 0" descr="preencoded.png">
            <a:extLst>
              <a:ext uri="{FF2B5EF4-FFF2-40B4-BE49-F238E27FC236}">
                <a16:creationId xmlns:a16="http://schemas.microsoft.com/office/drawing/2014/main" id="{8A91A913-E132-98E4-EA1A-6B47A719490D}"/>
              </a:ext>
            </a:extLst>
          </p:cNvPr>
          <p:cNvPicPr>
            <a:picLocks noChangeAspect="1"/>
          </p:cNvPicPr>
          <p:nvPr/>
        </p:nvPicPr>
        <p:blipFill>
          <a:blip r:embed="rId2"/>
          <a:stretch>
            <a:fillRect/>
          </a:stretch>
        </p:blipFill>
        <p:spPr>
          <a:xfrm>
            <a:off x="9144000" y="0"/>
            <a:ext cx="5486400" cy="8229600"/>
          </a:xfrm>
          <a:prstGeom prst="rect">
            <a:avLst/>
          </a:prstGeom>
        </p:spPr>
      </p:pic>
      <p:pic>
        <p:nvPicPr>
          <p:cNvPr id="5" name="Image 1" descr="preencoded.png">
            <a:extLst>
              <a:ext uri="{FF2B5EF4-FFF2-40B4-BE49-F238E27FC236}">
                <a16:creationId xmlns:a16="http://schemas.microsoft.com/office/drawing/2014/main" id="{BFEF77D5-4722-D602-20A4-335D7E468BF4}"/>
              </a:ext>
            </a:extLst>
          </p:cNvPr>
          <p:cNvPicPr>
            <a:picLocks noChangeAspect="1"/>
          </p:cNvPicPr>
          <p:nvPr/>
        </p:nvPicPr>
        <p:blipFill>
          <a:blip r:embed="rId3"/>
          <a:stretch>
            <a:fillRect/>
          </a:stretch>
        </p:blipFill>
        <p:spPr>
          <a:xfrm>
            <a:off x="9342358" y="1569958"/>
            <a:ext cx="5089684" cy="5089684"/>
          </a:xfrm>
          <a:prstGeom prst="rect">
            <a:avLst/>
          </a:prstGeom>
        </p:spPr>
      </p:pic>
      <p:sp>
        <p:nvSpPr>
          <p:cNvPr id="6" name="Text 2">
            <a:extLst>
              <a:ext uri="{FF2B5EF4-FFF2-40B4-BE49-F238E27FC236}">
                <a16:creationId xmlns:a16="http://schemas.microsoft.com/office/drawing/2014/main" id="{D3B0D1F3-CC70-FBDD-418D-C20527703F5C}"/>
              </a:ext>
            </a:extLst>
          </p:cNvPr>
          <p:cNvSpPr/>
          <p:nvPr/>
        </p:nvSpPr>
        <p:spPr>
          <a:xfrm>
            <a:off x="555665" y="533519"/>
            <a:ext cx="3969425" cy="496133"/>
          </a:xfrm>
          <a:prstGeom prst="rect">
            <a:avLst/>
          </a:prstGeom>
          <a:noFill/>
          <a:ln/>
        </p:spPr>
        <p:txBody>
          <a:bodyPr wrap="none" rtlCol="0" anchor="t"/>
          <a:lstStyle/>
          <a:p>
            <a:pPr marL="0" indent="0">
              <a:lnSpc>
                <a:spcPts val="3907"/>
              </a:lnSpc>
              <a:buNone/>
            </a:pPr>
            <a:r>
              <a:rPr lang="en-US" sz="3126" dirty="0">
                <a:solidFill>
                  <a:srgbClr val="5955EB"/>
                </a:solidFill>
                <a:latin typeface="Libre Baskerville" pitchFamily="34" charset="0"/>
                <a:ea typeface="Libre Baskerville" pitchFamily="34" charset="-122"/>
                <a:cs typeface="Libre Baskerville" pitchFamily="34" charset="-120"/>
              </a:rPr>
              <a:t>Challenges Faced</a:t>
            </a:r>
            <a:endParaRPr lang="en-US" sz="3126" dirty="0"/>
          </a:p>
        </p:txBody>
      </p:sp>
      <p:sp>
        <p:nvSpPr>
          <p:cNvPr id="7" name="Text 3">
            <a:extLst>
              <a:ext uri="{FF2B5EF4-FFF2-40B4-BE49-F238E27FC236}">
                <a16:creationId xmlns:a16="http://schemas.microsoft.com/office/drawing/2014/main" id="{F0D7C918-B6C6-CBA8-89F9-83428C506B54}"/>
              </a:ext>
            </a:extLst>
          </p:cNvPr>
          <p:cNvSpPr/>
          <p:nvPr/>
        </p:nvSpPr>
        <p:spPr>
          <a:xfrm>
            <a:off x="555665" y="1267778"/>
            <a:ext cx="8032671" cy="1016318"/>
          </a:xfrm>
          <a:prstGeom prst="rect">
            <a:avLst/>
          </a:prstGeom>
          <a:noFill/>
          <a:ln/>
        </p:spPr>
        <p:txBody>
          <a:bodyPr wrap="square" rtlCol="0" anchor="t"/>
          <a:lstStyle/>
          <a:p>
            <a:pPr marL="0" indent="0">
              <a:lnSpc>
                <a:spcPts val="2000"/>
              </a:lnSpc>
              <a:buNone/>
            </a:pPr>
            <a:r>
              <a:rPr lang="en-US" sz="1250" dirty="0">
                <a:solidFill>
                  <a:srgbClr val="49495A"/>
                </a:solidFill>
                <a:latin typeface="Open Sans" pitchFamily="34" charset="0"/>
                <a:ea typeface="Open Sans" pitchFamily="34" charset="-122"/>
                <a:cs typeface="Open Sans" pitchFamily="34" charset="-120"/>
              </a:rPr>
              <a:t>While the campaign achieved significant success, we encountered a few challenges that required strategic adjustments. High bounce rates on the website and low email open rates indicated areas for improvement in user experience and email marketing strategies. We implemented solutions to address these challenges, resulting in a more engaging and effective campaign.</a:t>
            </a:r>
            <a:endParaRPr lang="en-US" sz="1250" dirty="0"/>
          </a:p>
        </p:txBody>
      </p:sp>
      <p:pic>
        <p:nvPicPr>
          <p:cNvPr id="8" name="Image 2" descr="preencoded.png">
            <a:extLst>
              <a:ext uri="{FF2B5EF4-FFF2-40B4-BE49-F238E27FC236}">
                <a16:creationId xmlns:a16="http://schemas.microsoft.com/office/drawing/2014/main" id="{56B845D3-114B-A0CC-D6C6-E29F163478A0}"/>
              </a:ext>
            </a:extLst>
          </p:cNvPr>
          <p:cNvPicPr>
            <a:picLocks noChangeAspect="1"/>
          </p:cNvPicPr>
          <p:nvPr/>
        </p:nvPicPr>
        <p:blipFill>
          <a:blip r:embed="rId4"/>
          <a:stretch>
            <a:fillRect/>
          </a:stretch>
        </p:blipFill>
        <p:spPr>
          <a:xfrm>
            <a:off x="555665" y="2462689"/>
            <a:ext cx="793790" cy="1270159"/>
          </a:xfrm>
          <a:prstGeom prst="rect">
            <a:avLst/>
          </a:prstGeom>
        </p:spPr>
      </p:pic>
      <p:sp>
        <p:nvSpPr>
          <p:cNvPr id="9" name="Text 4">
            <a:extLst>
              <a:ext uri="{FF2B5EF4-FFF2-40B4-BE49-F238E27FC236}">
                <a16:creationId xmlns:a16="http://schemas.microsoft.com/office/drawing/2014/main" id="{D1E660A6-BB3D-E5B9-0371-2FEDD08705AA}"/>
              </a:ext>
            </a:extLst>
          </p:cNvPr>
          <p:cNvSpPr/>
          <p:nvPr/>
        </p:nvSpPr>
        <p:spPr>
          <a:xfrm>
            <a:off x="1587579" y="2621399"/>
            <a:ext cx="1984653" cy="248007"/>
          </a:xfrm>
          <a:prstGeom prst="rect">
            <a:avLst/>
          </a:prstGeom>
          <a:noFill/>
          <a:ln/>
        </p:spPr>
        <p:txBody>
          <a:bodyPr wrap="none" rtlCol="0" anchor="t"/>
          <a:lstStyle/>
          <a:p>
            <a:pPr marL="0" indent="0" algn="l">
              <a:lnSpc>
                <a:spcPts val="1953"/>
              </a:lnSpc>
              <a:buNone/>
            </a:pPr>
            <a:r>
              <a:rPr lang="en-US" sz="1563" dirty="0">
                <a:solidFill>
                  <a:srgbClr val="5955EB"/>
                </a:solidFill>
                <a:latin typeface="Libre Baskerville" pitchFamily="34" charset="0"/>
                <a:ea typeface="Libre Baskerville" pitchFamily="34" charset="-122"/>
                <a:cs typeface="Libre Baskerville" pitchFamily="34" charset="-120"/>
              </a:rPr>
              <a:t>Challenge 1</a:t>
            </a:r>
            <a:endParaRPr lang="en-US" sz="1563" dirty="0"/>
          </a:p>
        </p:txBody>
      </p:sp>
      <p:sp>
        <p:nvSpPr>
          <p:cNvPr id="10" name="Text 5">
            <a:extLst>
              <a:ext uri="{FF2B5EF4-FFF2-40B4-BE49-F238E27FC236}">
                <a16:creationId xmlns:a16="http://schemas.microsoft.com/office/drawing/2014/main" id="{1F04ABE8-18FD-B17D-3604-06CFA449CEE5}"/>
              </a:ext>
            </a:extLst>
          </p:cNvPr>
          <p:cNvSpPr/>
          <p:nvPr/>
        </p:nvSpPr>
        <p:spPr>
          <a:xfrm>
            <a:off x="1587579" y="2964656"/>
            <a:ext cx="7000756" cy="508159"/>
          </a:xfrm>
          <a:prstGeom prst="rect">
            <a:avLst/>
          </a:prstGeom>
          <a:noFill/>
          <a:ln/>
        </p:spPr>
        <p:txBody>
          <a:bodyPr wrap="square" rtlCol="0" anchor="t"/>
          <a:lstStyle/>
          <a:p>
            <a:pPr marL="0" indent="0" algn="l">
              <a:lnSpc>
                <a:spcPts val="2000"/>
              </a:lnSpc>
              <a:buNone/>
            </a:pPr>
            <a:r>
              <a:rPr lang="en-US" sz="1250" dirty="0">
                <a:solidFill>
                  <a:srgbClr val="49495A"/>
                </a:solidFill>
                <a:latin typeface="Open Sans" pitchFamily="34" charset="0"/>
                <a:ea typeface="Open Sans" pitchFamily="34" charset="-122"/>
                <a:cs typeface="Open Sans" pitchFamily="34" charset="-120"/>
              </a:rPr>
              <a:t>High bounce rates indicated that users were leaving the website quickly, suggesting issues with navigation, content, or overall user experience.</a:t>
            </a:r>
            <a:endParaRPr lang="en-US" sz="1250" dirty="0"/>
          </a:p>
        </p:txBody>
      </p:sp>
      <p:pic>
        <p:nvPicPr>
          <p:cNvPr id="11" name="Image 3" descr="preencoded.png">
            <a:extLst>
              <a:ext uri="{FF2B5EF4-FFF2-40B4-BE49-F238E27FC236}">
                <a16:creationId xmlns:a16="http://schemas.microsoft.com/office/drawing/2014/main" id="{ABCD8E24-0157-F1D1-B948-D5BA1A471F95}"/>
              </a:ext>
            </a:extLst>
          </p:cNvPr>
          <p:cNvPicPr>
            <a:picLocks noChangeAspect="1"/>
          </p:cNvPicPr>
          <p:nvPr/>
        </p:nvPicPr>
        <p:blipFill>
          <a:blip r:embed="rId5"/>
          <a:stretch>
            <a:fillRect/>
          </a:stretch>
        </p:blipFill>
        <p:spPr>
          <a:xfrm>
            <a:off x="555665" y="3732848"/>
            <a:ext cx="793790" cy="1422916"/>
          </a:xfrm>
          <a:prstGeom prst="rect">
            <a:avLst/>
          </a:prstGeom>
        </p:spPr>
      </p:pic>
      <p:sp>
        <p:nvSpPr>
          <p:cNvPr id="12" name="Text 6">
            <a:extLst>
              <a:ext uri="{FF2B5EF4-FFF2-40B4-BE49-F238E27FC236}">
                <a16:creationId xmlns:a16="http://schemas.microsoft.com/office/drawing/2014/main" id="{08279964-924A-FA3D-5CC8-DCC4B07186A7}"/>
              </a:ext>
            </a:extLst>
          </p:cNvPr>
          <p:cNvSpPr/>
          <p:nvPr/>
        </p:nvSpPr>
        <p:spPr>
          <a:xfrm>
            <a:off x="1587579" y="3891558"/>
            <a:ext cx="1984653" cy="248007"/>
          </a:xfrm>
          <a:prstGeom prst="rect">
            <a:avLst/>
          </a:prstGeom>
          <a:noFill/>
          <a:ln/>
        </p:spPr>
        <p:txBody>
          <a:bodyPr wrap="none" rtlCol="0" anchor="t"/>
          <a:lstStyle/>
          <a:p>
            <a:pPr marL="0" indent="0" algn="l">
              <a:lnSpc>
                <a:spcPts val="1953"/>
              </a:lnSpc>
              <a:buNone/>
            </a:pPr>
            <a:r>
              <a:rPr lang="en-US" sz="1563" dirty="0">
                <a:solidFill>
                  <a:srgbClr val="5955EB"/>
                </a:solidFill>
                <a:latin typeface="Libre Baskerville" pitchFamily="34" charset="0"/>
                <a:ea typeface="Libre Baskerville" pitchFamily="34" charset="-122"/>
                <a:cs typeface="Libre Baskerville" pitchFamily="34" charset="-120"/>
              </a:rPr>
              <a:t>Solution 1</a:t>
            </a:r>
            <a:endParaRPr lang="en-US" sz="1563" dirty="0"/>
          </a:p>
        </p:txBody>
      </p:sp>
      <p:sp>
        <p:nvSpPr>
          <p:cNvPr id="13" name="Text 7">
            <a:extLst>
              <a:ext uri="{FF2B5EF4-FFF2-40B4-BE49-F238E27FC236}">
                <a16:creationId xmlns:a16="http://schemas.microsoft.com/office/drawing/2014/main" id="{E7239632-1282-071E-6D17-0EE67076AEAF}"/>
              </a:ext>
            </a:extLst>
          </p:cNvPr>
          <p:cNvSpPr/>
          <p:nvPr/>
        </p:nvSpPr>
        <p:spPr>
          <a:xfrm>
            <a:off x="1587579" y="4234815"/>
            <a:ext cx="7000756" cy="762238"/>
          </a:xfrm>
          <a:prstGeom prst="rect">
            <a:avLst/>
          </a:prstGeom>
          <a:noFill/>
          <a:ln/>
        </p:spPr>
        <p:txBody>
          <a:bodyPr wrap="square" rtlCol="0" anchor="t"/>
          <a:lstStyle/>
          <a:p>
            <a:pPr marL="0" indent="0" algn="l">
              <a:lnSpc>
                <a:spcPts val="2000"/>
              </a:lnSpc>
              <a:buNone/>
            </a:pPr>
            <a:r>
              <a:rPr lang="en-US" sz="1250" dirty="0">
                <a:solidFill>
                  <a:srgbClr val="49495A"/>
                </a:solidFill>
                <a:latin typeface="Open Sans" pitchFamily="34" charset="0"/>
                <a:ea typeface="Open Sans" pitchFamily="34" charset="-122"/>
                <a:cs typeface="Open Sans" pitchFamily="34" charset="-120"/>
              </a:rPr>
              <a:t>We implemented improvements to website UX, optimizing page loading speeds, simplifying navigation, and enhancing content relevance to provide a more engaging experience for visitors.</a:t>
            </a:r>
            <a:endParaRPr lang="en-US" sz="1250" dirty="0"/>
          </a:p>
        </p:txBody>
      </p:sp>
      <p:pic>
        <p:nvPicPr>
          <p:cNvPr id="14" name="Image 4" descr="preencoded.png">
            <a:extLst>
              <a:ext uri="{FF2B5EF4-FFF2-40B4-BE49-F238E27FC236}">
                <a16:creationId xmlns:a16="http://schemas.microsoft.com/office/drawing/2014/main" id="{9C7CB92D-CE91-9E05-A019-4746AF55AFCE}"/>
              </a:ext>
            </a:extLst>
          </p:cNvPr>
          <p:cNvPicPr>
            <a:picLocks noChangeAspect="1"/>
          </p:cNvPicPr>
          <p:nvPr/>
        </p:nvPicPr>
        <p:blipFill>
          <a:blip r:embed="rId6"/>
          <a:stretch>
            <a:fillRect/>
          </a:stretch>
        </p:blipFill>
        <p:spPr>
          <a:xfrm>
            <a:off x="555665" y="5155763"/>
            <a:ext cx="793790" cy="1270159"/>
          </a:xfrm>
          <a:prstGeom prst="rect">
            <a:avLst/>
          </a:prstGeom>
        </p:spPr>
      </p:pic>
      <p:sp>
        <p:nvSpPr>
          <p:cNvPr id="15" name="Text 8">
            <a:extLst>
              <a:ext uri="{FF2B5EF4-FFF2-40B4-BE49-F238E27FC236}">
                <a16:creationId xmlns:a16="http://schemas.microsoft.com/office/drawing/2014/main" id="{15271290-CE33-0B88-E74F-348E2C5F23A8}"/>
              </a:ext>
            </a:extLst>
          </p:cNvPr>
          <p:cNvSpPr/>
          <p:nvPr/>
        </p:nvSpPr>
        <p:spPr>
          <a:xfrm>
            <a:off x="1587579" y="5314474"/>
            <a:ext cx="1984653" cy="248007"/>
          </a:xfrm>
          <a:prstGeom prst="rect">
            <a:avLst/>
          </a:prstGeom>
          <a:noFill/>
          <a:ln/>
        </p:spPr>
        <p:txBody>
          <a:bodyPr wrap="none" rtlCol="0" anchor="t"/>
          <a:lstStyle/>
          <a:p>
            <a:pPr marL="0" indent="0" algn="l">
              <a:lnSpc>
                <a:spcPts val="1953"/>
              </a:lnSpc>
              <a:buNone/>
            </a:pPr>
            <a:r>
              <a:rPr lang="en-US" sz="1563" dirty="0">
                <a:solidFill>
                  <a:srgbClr val="5955EB"/>
                </a:solidFill>
                <a:latin typeface="Libre Baskerville" pitchFamily="34" charset="0"/>
                <a:ea typeface="Libre Baskerville" pitchFamily="34" charset="-122"/>
                <a:cs typeface="Libre Baskerville" pitchFamily="34" charset="-120"/>
              </a:rPr>
              <a:t>Challenge 2</a:t>
            </a:r>
            <a:endParaRPr lang="en-US" sz="1563" dirty="0"/>
          </a:p>
        </p:txBody>
      </p:sp>
      <p:sp>
        <p:nvSpPr>
          <p:cNvPr id="16" name="Text 9">
            <a:extLst>
              <a:ext uri="{FF2B5EF4-FFF2-40B4-BE49-F238E27FC236}">
                <a16:creationId xmlns:a16="http://schemas.microsoft.com/office/drawing/2014/main" id="{381344E1-45E5-178F-F8EE-2CD655B9062D}"/>
              </a:ext>
            </a:extLst>
          </p:cNvPr>
          <p:cNvSpPr/>
          <p:nvPr/>
        </p:nvSpPr>
        <p:spPr>
          <a:xfrm>
            <a:off x="1587579" y="5657731"/>
            <a:ext cx="7000756" cy="508159"/>
          </a:xfrm>
          <a:prstGeom prst="rect">
            <a:avLst/>
          </a:prstGeom>
          <a:noFill/>
          <a:ln/>
        </p:spPr>
        <p:txBody>
          <a:bodyPr wrap="square" rtlCol="0" anchor="t"/>
          <a:lstStyle/>
          <a:p>
            <a:pPr marL="0" indent="0" algn="l">
              <a:lnSpc>
                <a:spcPts val="2000"/>
              </a:lnSpc>
              <a:buNone/>
            </a:pPr>
            <a:r>
              <a:rPr lang="en-US" sz="1250" dirty="0">
                <a:solidFill>
                  <a:srgbClr val="49495A"/>
                </a:solidFill>
                <a:latin typeface="Open Sans" pitchFamily="34" charset="0"/>
                <a:ea typeface="Open Sans" pitchFamily="34" charset="-122"/>
                <a:cs typeface="Open Sans" pitchFamily="34" charset="-120"/>
              </a:rPr>
              <a:t>Low email open rates suggested that the subject lines were not compelling enough to encourage recipients to open and read the emails.</a:t>
            </a:r>
            <a:endParaRPr lang="en-US" sz="1250" dirty="0"/>
          </a:p>
        </p:txBody>
      </p:sp>
      <p:pic>
        <p:nvPicPr>
          <p:cNvPr id="17" name="Image 5" descr="preencoded.png">
            <a:extLst>
              <a:ext uri="{FF2B5EF4-FFF2-40B4-BE49-F238E27FC236}">
                <a16:creationId xmlns:a16="http://schemas.microsoft.com/office/drawing/2014/main" id="{4533AC95-05A3-7F76-0C35-8DF5F699E207}"/>
              </a:ext>
            </a:extLst>
          </p:cNvPr>
          <p:cNvPicPr>
            <a:picLocks noChangeAspect="1"/>
          </p:cNvPicPr>
          <p:nvPr/>
        </p:nvPicPr>
        <p:blipFill>
          <a:blip r:embed="rId7"/>
          <a:stretch>
            <a:fillRect/>
          </a:stretch>
        </p:blipFill>
        <p:spPr>
          <a:xfrm>
            <a:off x="555665" y="6425922"/>
            <a:ext cx="793790" cy="1270159"/>
          </a:xfrm>
          <a:prstGeom prst="rect">
            <a:avLst/>
          </a:prstGeom>
        </p:spPr>
      </p:pic>
      <p:sp>
        <p:nvSpPr>
          <p:cNvPr id="18" name="Text 10">
            <a:extLst>
              <a:ext uri="{FF2B5EF4-FFF2-40B4-BE49-F238E27FC236}">
                <a16:creationId xmlns:a16="http://schemas.microsoft.com/office/drawing/2014/main" id="{AF48D1CA-2DFE-A372-0593-3D7C93BB0245}"/>
              </a:ext>
            </a:extLst>
          </p:cNvPr>
          <p:cNvSpPr/>
          <p:nvPr/>
        </p:nvSpPr>
        <p:spPr>
          <a:xfrm>
            <a:off x="1587579" y="6584633"/>
            <a:ext cx="1984653" cy="248007"/>
          </a:xfrm>
          <a:prstGeom prst="rect">
            <a:avLst/>
          </a:prstGeom>
          <a:noFill/>
          <a:ln/>
        </p:spPr>
        <p:txBody>
          <a:bodyPr wrap="none" rtlCol="0" anchor="t"/>
          <a:lstStyle/>
          <a:p>
            <a:pPr marL="0" indent="0" algn="l">
              <a:lnSpc>
                <a:spcPts val="1953"/>
              </a:lnSpc>
              <a:buNone/>
            </a:pPr>
            <a:r>
              <a:rPr lang="en-US" sz="1563" dirty="0">
                <a:solidFill>
                  <a:srgbClr val="5955EB"/>
                </a:solidFill>
                <a:latin typeface="Libre Baskerville" pitchFamily="34" charset="0"/>
                <a:ea typeface="Libre Baskerville" pitchFamily="34" charset="-122"/>
                <a:cs typeface="Libre Baskerville" pitchFamily="34" charset="-120"/>
              </a:rPr>
              <a:t>Solution 2</a:t>
            </a:r>
            <a:endParaRPr lang="en-US" sz="1563" dirty="0"/>
          </a:p>
        </p:txBody>
      </p:sp>
      <p:sp>
        <p:nvSpPr>
          <p:cNvPr id="19" name="Text 11">
            <a:extLst>
              <a:ext uri="{FF2B5EF4-FFF2-40B4-BE49-F238E27FC236}">
                <a16:creationId xmlns:a16="http://schemas.microsoft.com/office/drawing/2014/main" id="{E6705299-DB47-D379-D926-52E0A4863B65}"/>
              </a:ext>
            </a:extLst>
          </p:cNvPr>
          <p:cNvSpPr/>
          <p:nvPr/>
        </p:nvSpPr>
        <p:spPr>
          <a:xfrm>
            <a:off x="1587579" y="6927890"/>
            <a:ext cx="7000756" cy="508159"/>
          </a:xfrm>
          <a:prstGeom prst="rect">
            <a:avLst/>
          </a:prstGeom>
          <a:noFill/>
          <a:ln/>
        </p:spPr>
        <p:txBody>
          <a:bodyPr wrap="square" rtlCol="0" anchor="t"/>
          <a:lstStyle/>
          <a:p>
            <a:pPr marL="0" indent="0" algn="l">
              <a:lnSpc>
                <a:spcPts val="2000"/>
              </a:lnSpc>
              <a:buNone/>
            </a:pPr>
            <a:r>
              <a:rPr lang="en-US" sz="1250" dirty="0">
                <a:solidFill>
                  <a:srgbClr val="49495A"/>
                </a:solidFill>
                <a:latin typeface="Open Sans" pitchFamily="34" charset="0"/>
                <a:ea typeface="Open Sans" pitchFamily="34" charset="-122"/>
                <a:cs typeface="Open Sans" pitchFamily="34" charset="-120"/>
              </a:rPr>
              <a:t>We conducted A/B testing for email campaigns to optimize subject lines, personalize content, and improve the overall effectiveness of email marketing efforts.</a:t>
            </a:r>
            <a:endParaRPr lang="en-US" sz="1250" dirty="0"/>
          </a:p>
        </p:txBody>
      </p:sp>
    </p:spTree>
    <p:extLst>
      <p:ext uri="{BB962C8B-B14F-4D97-AF65-F5344CB8AC3E}">
        <p14:creationId xmlns:p14="http://schemas.microsoft.com/office/powerpoint/2010/main" val="5262748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8DA71B9D-7275-6A77-CFAA-E36E818DF47E}"/>
              </a:ext>
            </a:extLst>
          </p:cNvPr>
          <p:cNvSpPr/>
          <p:nvPr/>
        </p:nvSpPr>
        <p:spPr>
          <a:xfrm>
            <a:off x="0" y="0"/>
            <a:ext cx="14630400" cy="8229600"/>
          </a:xfrm>
          <a:prstGeom prst="rect">
            <a:avLst/>
          </a:prstGeom>
          <a:solidFill>
            <a:srgbClr val="F4F0FF"/>
          </a:solidFill>
          <a:ln/>
        </p:spPr>
      </p:sp>
      <p:sp>
        <p:nvSpPr>
          <p:cNvPr id="3" name="Shape 1">
            <a:extLst>
              <a:ext uri="{FF2B5EF4-FFF2-40B4-BE49-F238E27FC236}">
                <a16:creationId xmlns:a16="http://schemas.microsoft.com/office/drawing/2014/main" id="{66C950F6-FC40-EDA0-42B4-6A2B11D0E6F3}"/>
              </a:ext>
            </a:extLst>
          </p:cNvPr>
          <p:cNvSpPr/>
          <p:nvPr/>
        </p:nvSpPr>
        <p:spPr>
          <a:xfrm>
            <a:off x="0" y="0"/>
            <a:ext cx="14630400" cy="8229600"/>
          </a:xfrm>
          <a:prstGeom prst="rect">
            <a:avLst/>
          </a:prstGeom>
          <a:solidFill>
            <a:srgbClr val="FBFAFF"/>
          </a:solidFill>
          <a:ln/>
        </p:spPr>
      </p:sp>
      <p:pic>
        <p:nvPicPr>
          <p:cNvPr id="4" name="Image 0" descr="preencoded.png">
            <a:extLst>
              <a:ext uri="{FF2B5EF4-FFF2-40B4-BE49-F238E27FC236}">
                <a16:creationId xmlns:a16="http://schemas.microsoft.com/office/drawing/2014/main" id="{435ACDD3-296E-AEB1-78C6-5E27CD0E12D1}"/>
              </a:ext>
            </a:extLst>
          </p:cNvPr>
          <p:cNvPicPr>
            <a:picLocks noChangeAspect="1"/>
          </p:cNvPicPr>
          <p:nvPr/>
        </p:nvPicPr>
        <p:blipFill>
          <a:blip r:embed="rId2"/>
          <a:stretch>
            <a:fillRect/>
          </a:stretch>
        </p:blipFill>
        <p:spPr>
          <a:xfrm>
            <a:off x="9144000" y="0"/>
            <a:ext cx="5486400" cy="8229600"/>
          </a:xfrm>
          <a:prstGeom prst="rect">
            <a:avLst/>
          </a:prstGeom>
        </p:spPr>
      </p:pic>
      <p:pic>
        <p:nvPicPr>
          <p:cNvPr id="5" name="Image 1" descr="preencoded.png">
            <a:extLst>
              <a:ext uri="{FF2B5EF4-FFF2-40B4-BE49-F238E27FC236}">
                <a16:creationId xmlns:a16="http://schemas.microsoft.com/office/drawing/2014/main" id="{91B5E1A8-5B97-F0C1-2993-479E9CD43513}"/>
              </a:ext>
            </a:extLst>
          </p:cNvPr>
          <p:cNvPicPr>
            <a:picLocks noChangeAspect="1"/>
          </p:cNvPicPr>
          <p:nvPr/>
        </p:nvPicPr>
        <p:blipFill>
          <a:blip r:embed="rId3"/>
          <a:stretch>
            <a:fillRect/>
          </a:stretch>
        </p:blipFill>
        <p:spPr>
          <a:xfrm>
            <a:off x="9427488" y="2374583"/>
            <a:ext cx="4919305" cy="3480435"/>
          </a:xfrm>
          <a:prstGeom prst="rect">
            <a:avLst/>
          </a:prstGeom>
        </p:spPr>
      </p:pic>
      <p:sp>
        <p:nvSpPr>
          <p:cNvPr id="6" name="Text 2">
            <a:extLst>
              <a:ext uri="{FF2B5EF4-FFF2-40B4-BE49-F238E27FC236}">
                <a16:creationId xmlns:a16="http://schemas.microsoft.com/office/drawing/2014/main" id="{E9DE67DA-9ED8-E7E1-6B38-F39F8FD73A5D}"/>
              </a:ext>
            </a:extLst>
          </p:cNvPr>
          <p:cNvSpPr/>
          <p:nvPr/>
        </p:nvSpPr>
        <p:spPr>
          <a:xfrm>
            <a:off x="793790" y="1217057"/>
            <a:ext cx="5917525" cy="708779"/>
          </a:xfrm>
          <a:prstGeom prst="rect">
            <a:avLst/>
          </a:prstGeom>
          <a:noFill/>
          <a:ln/>
        </p:spPr>
        <p:txBody>
          <a:bodyPr wrap="none" rtlCol="0" anchor="t"/>
          <a:lstStyle/>
          <a:p>
            <a:pPr marL="0" indent="0">
              <a:lnSpc>
                <a:spcPts val="5581"/>
              </a:lnSpc>
              <a:buNone/>
            </a:pPr>
            <a:r>
              <a:rPr lang="en-US" sz="4465" dirty="0">
                <a:solidFill>
                  <a:srgbClr val="5955EB"/>
                </a:solidFill>
                <a:latin typeface="Libre Baskerville" pitchFamily="34" charset="0"/>
                <a:ea typeface="Libre Baskerville" pitchFamily="34" charset="-122"/>
                <a:cs typeface="Libre Baskerville" pitchFamily="34" charset="-120"/>
              </a:rPr>
              <a:t>Competitor Analysis</a:t>
            </a:r>
            <a:endParaRPr lang="en-US" sz="4465" dirty="0"/>
          </a:p>
        </p:txBody>
      </p:sp>
      <p:sp>
        <p:nvSpPr>
          <p:cNvPr id="7" name="Text 3">
            <a:extLst>
              <a:ext uri="{FF2B5EF4-FFF2-40B4-BE49-F238E27FC236}">
                <a16:creationId xmlns:a16="http://schemas.microsoft.com/office/drawing/2014/main" id="{7272A3E4-C72A-7A03-2B66-5FE34D3E6B08}"/>
              </a:ext>
            </a:extLst>
          </p:cNvPr>
          <p:cNvSpPr/>
          <p:nvPr/>
        </p:nvSpPr>
        <p:spPr>
          <a:xfrm>
            <a:off x="793790" y="2265997"/>
            <a:ext cx="7556421" cy="2540318"/>
          </a:xfrm>
          <a:prstGeom prst="rect">
            <a:avLst/>
          </a:prstGeom>
          <a:noFill/>
          <a:ln/>
        </p:spPr>
        <p:txBody>
          <a:bodyPr wrap="square" rtlCol="0" anchor="t"/>
          <a:lstStyle/>
          <a:p>
            <a:pPr marL="0" indent="0">
              <a:lnSpc>
                <a:spcPts val="2858"/>
              </a:lnSpc>
              <a:buNone/>
            </a:pPr>
            <a:r>
              <a:rPr lang="en-US" sz="1786" dirty="0">
                <a:solidFill>
                  <a:srgbClr val="49495A"/>
                </a:solidFill>
                <a:latin typeface="Open Sans" pitchFamily="34" charset="0"/>
                <a:ea typeface="Open Sans" pitchFamily="34" charset="-122"/>
                <a:cs typeface="Open Sans" pitchFamily="34" charset="-120"/>
              </a:rPr>
              <a:t>Analyzing competitor performance is crucial for understanding market trends and identifying areas for improvement. Competitor A achieved higher impressions and clicks compared to Competitor B. This suggests that Competitor A's strategies are currently more effective in reaching and engaging the target audience. However, both competitors have areas for optimization, and we will continue to monitor their activities to refine our own strategies.</a:t>
            </a:r>
            <a:endParaRPr lang="en-US" sz="1786" dirty="0"/>
          </a:p>
        </p:txBody>
      </p:sp>
      <p:sp>
        <p:nvSpPr>
          <p:cNvPr id="8" name="Shape 4">
            <a:extLst>
              <a:ext uri="{FF2B5EF4-FFF2-40B4-BE49-F238E27FC236}">
                <a16:creationId xmlns:a16="http://schemas.microsoft.com/office/drawing/2014/main" id="{62204E1C-4DC6-3B56-028D-271C967C338D}"/>
              </a:ext>
            </a:extLst>
          </p:cNvPr>
          <p:cNvSpPr/>
          <p:nvPr/>
        </p:nvSpPr>
        <p:spPr>
          <a:xfrm>
            <a:off x="793790" y="5061466"/>
            <a:ext cx="7555587" cy="650319"/>
          </a:xfrm>
          <a:prstGeom prst="rect">
            <a:avLst/>
          </a:prstGeom>
          <a:solidFill>
            <a:srgbClr val="DED6FF"/>
          </a:solidFill>
          <a:ln/>
        </p:spPr>
      </p:sp>
      <p:sp>
        <p:nvSpPr>
          <p:cNvPr id="9" name="Text 5">
            <a:extLst>
              <a:ext uri="{FF2B5EF4-FFF2-40B4-BE49-F238E27FC236}">
                <a16:creationId xmlns:a16="http://schemas.microsoft.com/office/drawing/2014/main" id="{D345BC51-868B-B03B-482F-4EDC5E3D146A}"/>
              </a:ext>
            </a:extLst>
          </p:cNvPr>
          <p:cNvSpPr/>
          <p:nvPr/>
        </p:nvSpPr>
        <p:spPr>
          <a:xfrm>
            <a:off x="1021675" y="5205174"/>
            <a:ext cx="2060734" cy="362903"/>
          </a:xfrm>
          <a:prstGeom prst="rect">
            <a:avLst/>
          </a:prstGeom>
          <a:noFill/>
          <a:ln/>
        </p:spPr>
        <p:txBody>
          <a:bodyPr wrap="none" rtlCol="0" anchor="t"/>
          <a:lstStyle/>
          <a:p>
            <a:pPr marL="0" indent="0">
              <a:lnSpc>
                <a:spcPts val="2858"/>
              </a:lnSpc>
              <a:buNone/>
            </a:pPr>
            <a:r>
              <a:rPr lang="en-US" sz="1786" dirty="0">
                <a:solidFill>
                  <a:srgbClr val="49495A"/>
                </a:solidFill>
                <a:latin typeface="Open Sans" pitchFamily="34" charset="0"/>
                <a:ea typeface="Open Sans" pitchFamily="34" charset="-122"/>
                <a:cs typeface="Open Sans" pitchFamily="34" charset="-120"/>
              </a:rPr>
              <a:t>Competitor</a:t>
            </a:r>
            <a:endParaRPr lang="en-US" sz="1786" dirty="0"/>
          </a:p>
        </p:txBody>
      </p:sp>
      <p:sp>
        <p:nvSpPr>
          <p:cNvPr id="10" name="Text 6">
            <a:extLst>
              <a:ext uri="{FF2B5EF4-FFF2-40B4-BE49-F238E27FC236}">
                <a16:creationId xmlns:a16="http://schemas.microsoft.com/office/drawing/2014/main" id="{29DD729B-4339-82F3-B1C2-0FB8F03C7063}"/>
              </a:ext>
            </a:extLst>
          </p:cNvPr>
          <p:cNvSpPr/>
          <p:nvPr/>
        </p:nvSpPr>
        <p:spPr>
          <a:xfrm>
            <a:off x="3543657" y="5205174"/>
            <a:ext cx="2056924" cy="362903"/>
          </a:xfrm>
          <a:prstGeom prst="rect">
            <a:avLst/>
          </a:prstGeom>
          <a:noFill/>
          <a:ln/>
        </p:spPr>
        <p:txBody>
          <a:bodyPr wrap="none" rtlCol="0" anchor="t"/>
          <a:lstStyle/>
          <a:p>
            <a:pPr marL="0" indent="0">
              <a:lnSpc>
                <a:spcPts val="2858"/>
              </a:lnSpc>
              <a:buNone/>
            </a:pPr>
            <a:r>
              <a:rPr lang="en-US" sz="1786" dirty="0">
                <a:solidFill>
                  <a:srgbClr val="49495A"/>
                </a:solidFill>
                <a:latin typeface="Open Sans" pitchFamily="34" charset="0"/>
                <a:ea typeface="Open Sans" pitchFamily="34" charset="-122"/>
                <a:cs typeface="Open Sans" pitchFamily="34" charset="-120"/>
              </a:rPr>
              <a:t>Impressions</a:t>
            </a:r>
            <a:endParaRPr lang="en-US" sz="1786" dirty="0"/>
          </a:p>
        </p:txBody>
      </p:sp>
      <p:sp>
        <p:nvSpPr>
          <p:cNvPr id="11" name="Text 7">
            <a:extLst>
              <a:ext uri="{FF2B5EF4-FFF2-40B4-BE49-F238E27FC236}">
                <a16:creationId xmlns:a16="http://schemas.microsoft.com/office/drawing/2014/main" id="{16A648E1-4F24-9493-7FB7-80FEDE49DBD7}"/>
              </a:ext>
            </a:extLst>
          </p:cNvPr>
          <p:cNvSpPr/>
          <p:nvPr/>
        </p:nvSpPr>
        <p:spPr>
          <a:xfrm>
            <a:off x="6061829" y="5205174"/>
            <a:ext cx="2060734" cy="362903"/>
          </a:xfrm>
          <a:prstGeom prst="rect">
            <a:avLst/>
          </a:prstGeom>
          <a:noFill/>
          <a:ln/>
        </p:spPr>
        <p:txBody>
          <a:bodyPr wrap="none" rtlCol="0" anchor="t"/>
          <a:lstStyle/>
          <a:p>
            <a:pPr marL="0" indent="0">
              <a:lnSpc>
                <a:spcPts val="2858"/>
              </a:lnSpc>
              <a:buNone/>
            </a:pPr>
            <a:r>
              <a:rPr lang="en-US" sz="1786" dirty="0">
                <a:solidFill>
                  <a:srgbClr val="49495A"/>
                </a:solidFill>
                <a:latin typeface="Open Sans" pitchFamily="34" charset="0"/>
                <a:ea typeface="Open Sans" pitchFamily="34" charset="-122"/>
                <a:cs typeface="Open Sans" pitchFamily="34" charset="-120"/>
              </a:rPr>
              <a:t>Clicks</a:t>
            </a:r>
            <a:endParaRPr lang="en-US" sz="1786" dirty="0"/>
          </a:p>
        </p:txBody>
      </p:sp>
      <p:sp>
        <p:nvSpPr>
          <p:cNvPr id="12" name="Text 8">
            <a:extLst>
              <a:ext uri="{FF2B5EF4-FFF2-40B4-BE49-F238E27FC236}">
                <a16:creationId xmlns:a16="http://schemas.microsoft.com/office/drawing/2014/main" id="{DE4C338F-409F-5A66-2A2E-6651DF9DD978}"/>
              </a:ext>
            </a:extLst>
          </p:cNvPr>
          <p:cNvSpPr/>
          <p:nvPr/>
        </p:nvSpPr>
        <p:spPr>
          <a:xfrm>
            <a:off x="1021675" y="5855494"/>
            <a:ext cx="2060734" cy="362903"/>
          </a:xfrm>
          <a:prstGeom prst="rect">
            <a:avLst/>
          </a:prstGeom>
          <a:noFill/>
          <a:ln/>
        </p:spPr>
        <p:txBody>
          <a:bodyPr wrap="none" rtlCol="0" anchor="t"/>
          <a:lstStyle/>
          <a:p>
            <a:pPr marL="0" indent="0">
              <a:lnSpc>
                <a:spcPts val="2858"/>
              </a:lnSpc>
              <a:buNone/>
            </a:pPr>
            <a:r>
              <a:rPr lang="en-US" sz="1786" dirty="0">
                <a:solidFill>
                  <a:srgbClr val="49495A"/>
                </a:solidFill>
                <a:latin typeface="Open Sans" pitchFamily="34" charset="0"/>
                <a:ea typeface="Open Sans" pitchFamily="34" charset="-122"/>
                <a:cs typeface="Open Sans" pitchFamily="34" charset="-120"/>
              </a:rPr>
              <a:t>Competitor A</a:t>
            </a:r>
            <a:endParaRPr lang="en-US" sz="1786" dirty="0"/>
          </a:p>
        </p:txBody>
      </p:sp>
      <p:sp>
        <p:nvSpPr>
          <p:cNvPr id="13" name="Text 9">
            <a:extLst>
              <a:ext uri="{FF2B5EF4-FFF2-40B4-BE49-F238E27FC236}">
                <a16:creationId xmlns:a16="http://schemas.microsoft.com/office/drawing/2014/main" id="{E8936F36-658C-599D-6BAB-2B92935C33AD}"/>
              </a:ext>
            </a:extLst>
          </p:cNvPr>
          <p:cNvSpPr/>
          <p:nvPr/>
        </p:nvSpPr>
        <p:spPr>
          <a:xfrm>
            <a:off x="3543657" y="5855494"/>
            <a:ext cx="2056924" cy="362903"/>
          </a:xfrm>
          <a:prstGeom prst="rect">
            <a:avLst/>
          </a:prstGeom>
          <a:noFill/>
          <a:ln/>
        </p:spPr>
        <p:txBody>
          <a:bodyPr wrap="none" rtlCol="0" anchor="t"/>
          <a:lstStyle/>
          <a:p>
            <a:pPr marL="0" indent="0">
              <a:lnSpc>
                <a:spcPts val="2858"/>
              </a:lnSpc>
              <a:buNone/>
            </a:pPr>
            <a:r>
              <a:rPr lang="en-US" sz="1786" dirty="0">
                <a:solidFill>
                  <a:srgbClr val="49495A"/>
                </a:solidFill>
                <a:latin typeface="Open Sans" pitchFamily="34" charset="0"/>
                <a:ea typeface="Open Sans" pitchFamily="34" charset="-122"/>
                <a:cs typeface="Open Sans" pitchFamily="34" charset="-120"/>
              </a:rPr>
              <a:t>600,000</a:t>
            </a:r>
            <a:endParaRPr lang="en-US" sz="1786" dirty="0"/>
          </a:p>
        </p:txBody>
      </p:sp>
      <p:sp>
        <p:nvSpPr>
          <p:cNvPr id="14" name="Text 10">
            <a:extLst>
              <a:ext uri="{FF2B5EF4-FFF2-40B4-BE49-F238E27FC236}">
                <a16:creationId xmlns:a16="http://schemas.microsoft.com/office/drawing/2014/main" id="{0FF50089-1C7B-B3E6-AE83-4A0E6CD441A4}"/>
              </a:ext>
            </a:extLst>
          </p:cNvPr>
          <p:cNvSpPr/>
          <p:nvPr/>
        </p:nvSpPr>
        <p:spPr>
          <a:xfrm>
            <a:off x="6061829" y="5855494"/>
            <a:ext cx="2060734" cy="362903"/>
          </a:xfrm>
          <a:prstGeom prst="rect">
            <a:avLst/>
          </a:prstGeom>
          <a:noFill/>
          <a:ln/>
        </p:spPr>
        <p:txBody>
          <a:bodyPr wrap="none" rtlCol="0" anchor="t"/>
          <a:lstStyle/>
          <a:p>
            <a:pPr marL="0" indent="0">
              <a:lnSpc>
                <a:spcPts val="2858"/>
              </a:lnSpc>
              <a:buNone/>
            </a:pPr>
            <a:r>
              <a:rPr lang="en-US" sz="1786" dirty="0">
                <a:solidFill>
                  <a:srgbClr val="49495A"/>
                </a:solidFill>
                <a:latin typeface="Open Sans" pitchFamily="34" charset="0"/>
                <a:ea typeface="Open Sans" pitchFamily="34" charset="-122"/>
                <a:cs typeface="Open Sans" pitchFamily="34" charset="-120"/>
              </a:rPr>
              <a:t>50,000</a:t>
            </a:r>
            <a:endParaRPr lang="en-US" sz="1786" dirty="0"/>
          </a:p>
        </p:txBody>
      </p:sp>
      <p:sp>
        <p:nvSpPr>
          <p:cNvPr id="15" name="Shape 11">
            <a:extLst>
              <a:ext uri="{FF2B5EF4-FFF2-40B4-BE49-F238E27FC236}">
                <a16:creationId xmlns:a16="http://schemas.microsoft.com/office/drawing/2014/main" id="{2931F3C3-16C8-3594-DC11-08345EA10EB9}"/>
              </a:ext>
            </a:extLst>
          </p:cNvPr>
          <p:cNvSpPr/>
          <p:nvPr/>
        </p:nvSpPr>
        <p:spPr>
          <a:xfrm>
            <a:off x="793790" y="6362105"/>
            <a:ext cx="7555587" cy="650319"/>
          </a:xfrm>
          <a:prstGeom prst="rect">
            <a:avLst/>
          </a:prstGeom>
          <a:solidFill>
            <a:srgbClr val="DED6FF"/>
          </a:solidFill>
          <a:ln/>
        </p:spPr>
      </p:sp>
      <p:sp>
        <p:nvSpPr>
          <p:cNvPr id="16" name="Text 12">
            <a:extLst>
              <a:ext uri="{FF2B5EF4-FFF2-40B4-BE49-F238E27FC236}">
                <a16:creationId xmlns:a16="http://schemas.microsoft.com/office/drawing/2014/main" id="{6911F014-4ECD-8AD1-E9C4-8AC9841FFD2A}"/>
              </a:ext>
            </a:extLst>
          </p:cNvPr>
          <p:cNvSpPr/>
          <p:nvPr/>
        </p:nvSpPr>
        <p:spPr>
          <a:xfrm>
            <a:off x="1021675" y="6505813"/>
            <a:ext cx="2060734" cy="362903"/>
          </a:xfrm>
          <a:prstGeom prst="rect">
            <a:avLst/>
          </a:prstGeom>
          <a:noFill/>
          <a:ln/>
        </p:spPr>
        <p:txBody>
          <a:bodyPr wrap="none" rtlCol="0" anchor="t"/>
          <a:lstStyle/>
          <a:p>
            <a:pPr marL="0" indent="0">
              <a:lnSpc>
                <a:spcPts val="2858"/>
              </a:lnSpc>
              <a:buNone/>
            </a:pPr>
            <a:r>
              <a:rPr lang="en-US" sz="1786" dirty="0">
                <a:solidFill>
                  <a:srgbClr val="49495A"/>
                </a:solidFill>
                <a:latin typeface="Open Sans" pitchFamily="34" charset="0"/>
                <a:ea typeface="Open Sans" pitchFamily="34" charset="-122"/>
                <a:cs typeface="Open Sans" pitchFamily="34" charset="-120"/>
              </a:rPr>
              <a:t>Competitor B</a:t>
            </a:r>
            <a:endParaRPr lang="en-US" sz="1786" dirty="0"/>
          </a:p>
        </p:txBody>
      </p:sp>
      <p:sp>
        <p:nvSpPr>
          <p:cNvPr id="17" name="Text 13">
            <a:extLst>
              <a:ext uri="{FF2B5EF4-FFF2-40B4-BE49-F238E27FC236}">
                <a16:creationId xmlns:a16="http://schemas.microsoft.com/office/drawing/2014/main" id="{B5CCF1E1-5688-A396-B6C4-EA6B41A4C283}"/>
              </a:ext>
            </a:extLst>
          </p:cNvPr>
          <p:cNvSpPr/>
          <p:nvPr/>
        </p:nvSpPr>
        <p:spPr>
          <a:xfrm>
            <a:off x="3543657" y="6505813"/>
            <a:ext cx="2056924" cy="362903"/>
          </a:xfrm>
          <a:prstGeom prst="rect">
            <a:avLst/>
          </a:prstGeom>
          <a:noFill/>
          <a:ln/>
        </p:spPr>
        <p:txBody>
          <a:bodyPr wrap="none" rtlCol="0" anchor="t"/>
          <a:lstStyle/>
          <a:p>
            <a:pPr marL="0" indent="0">
              <a:lnSpc>
                <a:spcPts val="2858"/>
              </a:lnSpc>
              <a:buNone/>
            </a:pPr>
            <a:r>
              <a:rPr lang="en-US" sz="1786" dirty="0">
                <a:solidFill>
                  <a:srgbClr val="49495A"/>
                </a:solidFill>
                <a:latin typeface="Open Sans" pitchFamily="34" charset="0"/>
                <a:ea typeface="Open Sans" pitchFamily="34" charset="-122"/>
                <a:cs typeface="Open Sans" pitchFamily="34" charset="-120"/>
              </a:rPr>
              <a:t>400,000</a:t>
            </a:r>
            <a:endParaRPr lang="en-US" sz="1786" dirty="0"/>
          </a:p>
        </p:txBody>
      </p:sp>
      <p:sp>
        <p:nvSpPr>
          <p:cNvPr id="18" name="Text 14">
            <a:extLst>
              <a:ext uri="{FF2B5EF4-FFF2-40B4-BE49-F238E27FC236}">
                <a16:creationId xmlns:a16="http://schemas.microsoft.com/office/drawing/2014/main" id="{6378867D-CEB2-2BC8-CCA3-AD0B81657876}"/>
              </a:ext>
            </a:extLst>
          </p:cNvPr>
          <p:cNvSpPr/>
          <p:nvPr/>
        </p:nvSpPr>
        <p:spPr>
          <a:xfrm>
            <a:off x="6061829" y="6505813"/>
            <a:ext cx="2060734" cy="362903"/>
          </a:xfrm>
          <a:prstGeom prst="rect">
            <a:avLst/>
          </a:prstGeom>
          <a:noFill/>
          <a:ln/>
        </p:spPr>
        <p:txBody>
          <a:bodyPr wrap="none" rtlCol="0" anchor="t"/>
          <a:lstStyle/>
          <a:p>
            <a:pPr marL="0" indent="0">
              <a:lnSpc>
                <a:spcPts val="2858"/>
              </a:lnSpc>
              <a:buNone/>
            </a:pPr>
            <a:r>
              <a:rPr lang="en-US" sz="1786" dirty="0">
                <a:solidFill>
                  <a:srgbClr val="49495A"/>
                </a:solidFill>
                <a:latin typeface="Open Sans" pitchFamily="34" charset="0"/>
                <a:ea typeface="Open Sans" pitchFamily="34" charset="-122"/>
                <a:cs typeface="Open Sans" pitchFamily="34" charset="-120"/>
              </a:rPr>
              <a:t>30,000</a:t>
            </a:r>
            <a:endParaRPr lang="en-US" sz="1786" dirty="0"/>
          </a:p>
        </p:txBody>
      </p:sp>
    </p:spTree>
    <p:extLst>
      <p:ext uri="{BB962C8B-B14F-4D97-AF65-F5344CB8AC3E}">
        <p14:creationId xmlns:p14="http://schemas.microsoft.com/office/powerpoint/2010/main" val="6741677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8429AA83-BDF6-C77B-35ED-A4BC21CD2959}"/>
              </a:ext>
            </a:extLst>
          </p:cNvPr>
          <p:cNvSpPr/>
          <p:nvPr/>
        </p:nvSpPr>
        <p:spPr>
          <a:xfrm>
            <a:off x="0" y="0"/>
            <a:ext cx="14630400" cy="8229600"/>
          </a:xfrm>
          <a:prstGeom prst="rect">
            <a:avLst/>
          </a:prstGeom>
          <a:solidFill>
            <a:srgbClr val="F4F0FF"/>
          </a:solidFill>
          <a:ln/>
        </p:spPr>
      </p:sp>
      <p:sp>
        <p:nvSpPr>
          <p:cNvPr id="3" name="Shape 1">
            <a:extLst>
              <a:ext uri="{FF2B5EF4-FFF2-40B4-BE49-F238E27FC236}">
                <a16:creationId xmlns:a16="http://schemas.microsoft.com/office/drawing/2014/main" id="{73663360-E726-8516-CAA2-BCBCD4A7AC20}"/>
              </a:ext>
            </a:extLst>
          </p:cNvPr>
          <p:cNvSpPr/>
          <p:nvPr/>
        </p:nvSpPr>
        <p:spPr>
          <a:xfrm>
            <a:off x="0" y="0"/>
            <a:ext cx="14630400" cy="8229600"/>
          </a:xfrm>
          <a:prstGeom prst="rect">
            <a:avLst/>
          </a:prstGeom>
          <a:solidFill>
            <a:srgbClr val="FBFAFF"/>
          </a:solidFill>
          <a:ln/>
        </p:spPr>
      </p:sp>
      <p:pic>
        <p:nvPicPr>
          <p:cNvPr id="4" name="Image 0" descr="preencoded.png">
            <a:extLst>
              <a:ext uri="{FF2B5EF4-FFF2-40B4-BE49-F238E27FC236}">
                <a16:creationId xmlns:a16="http://schemas.microsoft.com/office/drawing/2014/main" id="{3F14163E-1ACD-2BD4-0A31-D90598094FF6}"/>
              </a:ext>
            </a:extLst>
          </p:cNvPr>
          <p:cNvPicPr>
            <a:picLocks noChangeAspect="1"/>
          </p:cNvPicPr>
          <p:nvPr/>
        </p:nvPicPr>
        <p:blipFill>
          <a:blip r:embed="rId2"/>
          <a:stretch>
            <a:fillRect/>
          </a:stretch>
        </p:blipFill>
        <p:spPr>
          <a:xfrm>
            <a:off x="9144000" y="0"/>
            <a:ext cx="5486400" cy="8229600"/>
          </a:xfrm>
          <a:prstGeom prst="rect">
            <a:avLst/>
          </a:prstGeom>
        </p:spPr>
      </p:pic>
      <p:pic>
        <p:nvPicPr>
          <p:cNvPr id="5" name="Image 1" descr="preencoded.png">
            <a:extLst>
              <a:ext uri="{FF2B5EF4-FFF2-40B4-BE49-F238E27FC236}">
                <a16:creationId xmlns:a16="http://schemas.microsoft.com/office/drawing/2014/main" id="{67AB5AB1-80CE-27D8-086A-956EC4286F50}"/>
              </a:ext>
            </a:extLst>
          </p:cNvPr>
          <p:cNvPicPr>
            <a:picLocks noChangeAspect="1"/>
          </p:cNvPicPr>
          <p:nvPr/>
        </p:nvPicPr>
        <p:blipFill>
          <a:blip r:embed="rId3"/>
          <a:stretch>
            <a:fillRect/>
          </a:stretch>
        </p:blipFill>
        <p:spPr>
          <a:xfrm>
            <a:off x="9342358" y="1801058"/>
            <a:ext cx="5089565" cy="4627364"/>
          </a:xfrm>
          <a:prstGeom prst="rect">
            <a:avLst/>
          </a:prstGeom>
        </p:spPr>
      </p:pic>
      <p:sp>
        <p:nvSpPr>
          <p:cNvPr id="6" name="Text 2">
            <a:extLst>
              <a:ext uri="{FF2B5EF4-FFF2-40B4-BE49-F238E27FC236}">
                <a16:creationId xmlns:a16="http://schemas.microsoft.com/office/drawing/2014/main" id="{6DF76EB1-2622-D603-D045-E83ABDE56EA0}"/>
              </a:ext>
            </a:extLst>
          </p:cNvPr>
          <p:cNvSpPr/>
          <p:nvPr/>
        </p:nvSpPr>
        <p:spPr>
          <a:xfrm>
            <a:off x="555665" y="1393865"/>
            <a:ext cx="4028718" cy="496133"/>
          </a:xfrm>
          <a:prstGeom prst="rect">
            <a:avLst/>
          </a:prstGeom>
          <a:noFill/>
          <a:ln/>
        </p:spPr>
        <p:txBody>
          <a:bodyPr wrap="none" rtlCol="0" anchor="t"/>
          <a:lstStyle/>
          <a:p>
            <a:pPr marL="0" indent="0">
              <a:lnSpc>
                <a:spcPts val="3907"/>
              </a:lnSpc>
              <a:buNone/>
            </a:pPr>
            <a:r>
              <a:rPr lang="en-US" sz="3126" dirty="0">
                <a:solidFill>
                  <a:srgbClr val="5955EB"/>
                </a:solidFill>
                <a:latin typeface="Libre Baskerville" pitchFamily="34" charset="0"/>
                <a:ea typeface="Libre Baskerville" pitchFamily="34" charset="-122"/>
                <a:cs typeface="Libre Baskerville" pitchFamily="34" charset="-120"/>
              </a:rPr>
              <a:t>Customer Feedback</a:t>
            </a:r>
            <a:endParaRPr lang="en-US" sz="3126" dirty="0"/>
          </a:p>
        </p:txBody>
      </p:sp>
      <p:sp>
        <p:nvSpPr>
          <p:cNvPr id="7" name="Text 3">
            <a:extLst>
              <a:ext uri="{FF2B5EF4-FFF2-40B4-BE49-F238E27FC236}">
                <a16:creationId xmlns:a16="http://schemas.microsoft.com/office/drawing/2014/main" id="{060FCEE8-B439-E893-AE88-25B2A44E4372}"/>
              </a:ext>
            </a:extLst>
          </p:cNvPr>
          <p:cNvSpPr/>
          <p:nvPr/>
        </p:nvSpPr>
        <p:spPr>
          <a:xfrm>
            <a:off x="555665" y="2128123"/>
            <a:ext cx="8032671" cy="1270397"/>
          </a:xfrm>
          <a:prstGeom prst="rect">
            <a:avLst/>
          </a:prstGeom>
          <a:noFill/>
          <a:ln/>
        </p:spPr>
        <p:txBody>
          <a:bodyPr wrap="square" rtlCol="0" anchor="t"/>
          <a:lstStyle/>
          <a:p>
            <a:pPr marL="0" indent="0">
              <a:lnSpc>
                <a:spcPts val="2000"/>
              </a:lnSpc>
              <a:buNone/>
            </a:pPr>
            <a:r>
              <a:rPr lang="en-US" sz="1250" dirty="0">
                <a:solidFill>
                  <a:srgbClr val="49495A"/>
                </a:solidFill>
                <a:latin typeface="Open Sans" pitchFamily="34" charset="0"/>
                <a:ea typeface="Open Sans" pitchFamily="34" charset="-122"/>
                <a:cs typeface="Open Sans" pitchFamily="34" charset="-120"/>
              </a:rPr>
              <a:t>Customer feedback is invaluable for understanding customer satisfaction and identifying areas for improvement. We received positive feedback from 90% of customers, indicating a high level of satisfaction with the campaign's offerings and services. However, 10% of customers expressed concerns about high price points. We addressed this feedback by adjusting our pricing strategy and implementing enhanced customer service measures to ensure customer satisfaction and loyalty.</a:t>
            </a:r>
            <a:endParaRPr lang="en-US" sz="1250" dirty="0"/>
          </a:p>
        </p:txBody>
      </p:sp>
      <p:sp>
        <p:nvSpPr>
          <p:cNvPr id="8" name="Shape 4">
            <a:extLst>
              <a:ext uri="{FF2B5EF4-FFF2-40B4-BE49-F238E27FC236}">
                <a16:creationId xmlns:a16="http://schemas.microsoft.com/office/drawing/2014/main" id="{542EC0BA-D2C8-5DCA-FB7C-9ADAEA74DAB1}"/>
              </a:ext>
            </a:extLst>
          </p:cNvPr>
          <p:cNvSpPr/>
          <p:nvPr/>
        </p:nvSpPr>
        <p:spPr>
          <a:xfrm>
            <a:off x="555665" y="3577114"/>
            <a:ext cx="3937040" cy="1676995"/>
          </a:xfrm>
          <a:prstGeom prst="roundRect">
            <a:avLst>
              <a:gd name="adj" fmla="val 5681"/>
            </a:avLst>
          </a:prstGeom>
          <a:solidFill>
            <a:srgbClr val="DED6FF"/>
          </a:solidFill>
          <a:ln/>
        </p:spPr>
      </p:sp>
      <p:sp>
        <p:nvSpPr>
          <p:cNvPr id="9" name="Text 5">
            <a:extLst>
              <a:ext uri="{FF2B5EF4-FFF2-40B4-BE49-F238E27FC236}">
                <a16:creationId xmlns:a16="http://schemas.microsoft.com/office/drawing/2014/main" id="{4543CCFB-4395-9B1E-5FAC-56BA214B0640}"/>
              </a:ext>
            </a:extLst>
          </p:cNvPr>
          <p:cNvSpPr/>
          <p:nvPr/>
        </p:nvSpPr>
        <p:spPr>
          <a:xfrm>
            <a:off x="714375" y="3735824"/>
            <a:ext cx="1984653" cy="248007"/>
          </a:xfrm>
          <a:prstGeom prst="rect">
            <a:avLst/>
          </a:prstGeom>
          <a:noFill/>
          <a:ln/>
        </p:spPr>
        <p:txBody>
          <a:bodyPr wrap="none" rtlCol="0" anchor="t"/>
          <a:lstStyle/>
          <a:p>
            <a:pPr marL="0" indent="0">
              <a:lnSpc>
                <a:spcPts val="1953"/>
              </a:lnSpc>
              <a:buNone/>
            </a:pPr>
            <a:r>
              <a:rPr lang="en-US" sz="1563" dirty="0">
                <a:solidFill>
                  <a:srgbClr val="5955EB"/>
                </a:solidFill>
                <a:latin typeface="Libre Baskerville" pitchFamily="34" charset="0"/>
                <a:ea typeface="Libre Baskerville" pitchFamily="34" charset="-122"/>
                <a:cs typeface="Libre Baskerville" pitchFamily="34" charset="-120"/>
              </a:rPr>
              <a:t>Positive Feedback</a:t>
            </a:r>
            <a:endParaRPr lang="en-US" sz="1563" dirty="0"/>
          </a:p>
        </p:txBody>
      </p:sp>
      <p:sp>
        <p:nvSpPr>
          <p:cNvPr id="10" name="Text 6">
            <a:extLst>
              <a:ext uri="{FF2B5EF4-FFF2-40B4-BE49-F238E27FC236}">
                <a16:creationId xmlns:a16="http://schemas.microsoft.com/office/drawing/2014/main" id="{1AC10479-2AA0-A2FB-6B70-9B87461E35FE}"/>
              </a:ext>
            </a:extLst>
          </p:cNvPr>
          <p:cNvSpPr/>
          <p:nvPr/>
        </p:nvSpPr>
        <p:spPr>
          <a:xfrm>
            <a:off x="714375" y="4079081"/>
            <a:ext cx="3619619" cy="1016318"/>
          </a:xfrm>
          <a:prstGeom prst="rect">
            <a:avLst/>
          </a:prstGeom>
          <a:noFill/>
          <a:ln/>
        </p:spPr>
        <p:txBody>
          <a:bodyPr wrap="square" rtlCol="0" anchor="t"/>
          <a:lstStyle/>
          <a:p>
            <a:pPr marL="0" indent="0">
              <a:lnSpc>
                <a:spcPts val="2000"/>
              </a:lnSpc>
              <a:buNone/>
            </a:pPr>
            <a:r>
              <a:rPr lang="en-US" sz="1250" dirty="0">
                <a:solidFill>
                  <a:srgbClr val="49495A"/>
                </a:solidFill>
                <a:latin typeface="Open Sans" pitchFamily="34" charset="0"/>
                <a:ea typeface="Open Sans" pitchFamily="34" charset="-122"/>
                <a:cs typeface="Open Sans" pitchFamily="34" charset="-120"/>
              </a:rPr>
              <a:t>The 90% customer satisfaction rate reflects positive reception to the campaign's offerings and services. Customers appreciated the value proposition and the overall experience.</a:t>
            </a:r>
            <a:endParaRPr lang="en-US" sz="1250" dirty="0"/>
          </a:p>
        </p:txBody>
      </p:sp>
      <p:sp>
        <p:nvSpPr>
          <p:cNvPr id="11" name="Shape 7">
            <a:extLst>
              <a:ext uri="{FF2B5EF4-FFF2-40B4-BE49-F238E27FC236}">
                <a16:creationId xmlns:a16="http://schemas.microsoft.com/office/drawing/2014/main" id="{F91F3BE8-FCB7-18BE-D6D5-1273BDB05E18}"/>
              </a:ext>
            </a:extLst>
          </p:cNvPr>
          <p:cNvSpPr/>
          <p:nvPr/>
        </p:nvSpPr>
        <p:spPr>
          <a:xfrm>
            <a:off x="4651415" y="3577114"/>
            <a:ext cx="3937040" cy="1676995"/>
          </a:xfrm>
          <a:prstGeom prst="roundRect">
            <a:avLst>
              <a:gd name="adj" fmla="val 5681"/>
            </a:avLst>
          </a:prstGeom>
          <a:solidFill>
            <a:srgbClr val="DED6FF"/>
          </a:solidFill>
          <a:ln/>
        </p:spPr>
      </p:sp>
      <p:sp>
        <p:nvSpPr>
          <p:cNvPr id="12" name="Text 8">
            <a:extLst>
              <a:ext uri="{FF2B5EF4-FFF2-40B4-BE49-F238E27FC236}">
                <a16:creationId xmlns:a16="http://schemas.microsoft.com/office/drawing/2014/main" id="{582089A3-F06F-83E7-0C0D-04AD27BDAB98}"/>
              </a:ext>
            </a:extLst>
          </p:cNvPr>
          <p:cNvSpPr/>
          <p:nvPr/>
        </p:nvSpPr>
        <p:spPr>
          <a:xfrm>
            <a:off x="4810125" y="3735824"/>
            <a:ext cx="1984653" cy="248007"/>
          </a:xfrm>
          <a:prstGeom prst="rect">
            <a:avLst/>
          </a:prstGeom>
          <a:noFill/>
          <a:ln/>
        </p:spPr>
        <p:txBody>
          <a:bodyPr wrap="none" rtlCol="0" anchor="t"/>
          <a:lstStyle/>
          <a:p>
            <a:pPr marL="0" indent="0">
              <a:lnSpc>
                <a:spcPts val="1953"/>
              </a:lnSpc>
              <a:buNone/>
            </a:pPr>
            <a:r>
              <a:rPr lang="en-US" sz="1563" dirty="0">
                <a:solidFill>
                  <a:srgbClr val="5955EB"/>
                </a:solidFill>
                <a:latin typeface="Libre Baskerville" pitchFamily="34" charset="0"/>
                <a:ea typeface="Libre Baskerville" pitchFamily="34" charset="-122"/>
                <a:cs typeface="Libre Baskerville" pitchFamily="34" charset="-120"/>
              </a:rPr>
              <a:t>Negative Feedback</a:t>
            </a:r>
            <a:endParaRPr lang="en-US" sz="1563" dirty="0"/>
          </a:p>
        </p:txBody>
      </p:sp>
      <p:sp>
        <p:nvSpPr>
          <p:cNvPr id="13" name="Text 9">
            <a:extLst>
              <a:ext uri="{FF2B5EF4-FFF2-40B4-BE49-F238E27FC236}">
                <a16:creationId xmlns:a16="http://schemas.microsoft.com/office/drawing/2014/main" id="{C53CB571-0B99-BC28-93E4-B95525CDDDE7}"/>
              </a:ext>
            </a:extLst>
          </p:cNvPr>
          <p:cNvSpPr/>
          <p:nvPr/>
        </p:nvSpPr>
        <p:spPr>
          <a:xfrm>
            <a:off x="4810125" y="4079081"/>
            <a:ext cx="3619619" cy="1016318"/>
          </a:xfrm>
          <a:prstGeom prst="rect">
            <a:avLst/>
          </a:prstGeom>
          <a:noFill/>
          <a:ln/>
        </p:spPr>
        <p:txBody>
          <a:bodyPr wrap="square" rtlCol="0" anchor="t"/>
          <a:lstStyle/>
          <a:p>
            <a:pPr marL="0" indent="0">
              <a:lnSpc>
                <a:spcPts val="2000"/>
              </a:lnSpc>
              <a:buNone/>
            </a:pPr>
            <a:r>
              <a:rPr lang="en-US" sz="1250" dirty="0">
                <a:solidFill>
                  <a:srgbClr val="49495A"/>
                </a:solidFill>
                <a:latin typeface="Open Sans" pitchFamily="34" charset="0"/>
                <a:ea typeface="Open Sans" pitchFamily="34" charset="-122"/>
                <a:cs typeface="Open Sans" pitchFamily="34" charset="-120"/>
              </a:rPr>
              <a:t>10% of customers expressed concerns about high price points, indicating a need for pricing adjustments or value-added offerings to address customer concerns.</a:t>
            </a:r>
            <a:endParaRPr lang="en-US" sz="1250" dirty="0"/>
          </a:p>
        </p:txBody>
      </p:sp>
      <p:sp>
        <p:nvSpPr>
          <p:cNvPr id="14" name="Shape 10">
            <a:extLst>
              <a:ext uri="{FF2B5EF4-FFF2-40B4-BE49-F238E27FC236}">
                <a16:creationId xmlns:a16="http://schemas.microsoft.com/office/drawing/2014/main" id="{BDD78326-201C-A458-A01F-7292B5E94AC7}"/>
              </a:ext>
            </a:extLst>
          </p:cNvPr>
          <p:cNvSpPr/>
          <p:nvPr/>
        </p:nvSpPr>
        <p:spPr>
          <a:xfrm>
            <a:off x="555665" y="5412819"/>
            <a:ext cx="8032671" cy="1422916"/>
          </a:xfrm>
          <a:prstGeom prst="roundRect">
            <a:avLst>
              <a:gd name="adj" fmla="val 6695"/>
            </a:avLst>
          </a:prstGeom>
          <a:solidFill>
            <a:srgbClr val="DED6FF"/>
          </a:solidFill>
          <a:ln/>
        </p:spPr>
      </p:sp>
      <p:sp>
        <p:nvSpPr>
          <p:cNvPr id="15" name="Text 11">
            <a:extLst>
              <a:ext uri="{FF2B5EF4-FFF2-40B4-BE49-F238E27FC236}">
                <a16:creationId xmlns:a16="http://schemas.microsoft.com/office/drawing/2014/main" id="{E0A9CE7C-90EB-B949-54E8-A7EFD70E121C}"/>
              </a:ext>
            </a:extLst>
          </p:cNvPr>
          <p:cNvSpPr/>
          <p:nvPr/>
        </p:nvSpPr>
        <p:spPr>
          <a:xfrm>
            <a:off x="714375" y="5571530"/>
            <a:ext cx="1984653" cy="248007"/>
          </a:xfrm>
          <a:prstGeom prst="rect">
            <a:avLst/>
          </a:prstGeom>
          <a:noFill/>
          <a:ln/>
        </p:spPr>
        <p:txBody>
          <a:bodyPr wrap="none" rtlCol="0" anchor="t"/>
          <a:lstStyle/>
          <a:p>
            <a:pPr marL="0" indent="0">
              <a:lnSpc>
                <a:spcPts val="1953"/>
              </a:lnSpc>
              <a:buNone/>
            </a:pPr>
            <a:r>
              <a:rPr lang="en-US" sz="1563" dirty="0">
                <a:solidFill>
                  <a:srgbClr val="5955EB"/>
                </a:solidFill>
                <a:latin typeface="Libre Baskerville" pitchFamily="34" charset="0"/>
                <a:ea typeface="Libre Baskerville" pitchFamily="34" charset="-122"/>
                <a:cs typeface="Libre Baskerville" pitchFamily="34" charset="-120"/>
              </a:rPr>
              <a:t>Action Taken</a:t>
            </a:r>
            <a:endParaRPr lang="en-US" sz="1563" dirty="0"/>
          </a:p>
        </p:txBody>
      </p:sp>
      <p:sp>
        <p:nvSpPr>
          <p:cNvPr id="16" name="Text 12">
            <a:extLst>
              <a:ext uri="{FF2B5EF4-FFF2-40B4-BE49-F238E27FC236}">
                <a16:creationId xmlns:a16="http://schemas.microsoft.com/office/drawing/2014/main" id="{363C2AB2-0305-698F-3AC3-C92FAE9CC464}"/>
              </a:ext>
            </a:extLst>
          </p:cNvPr>
          <p:cNvSpPr/>
          <p:nvPr/>
        </p:nvSpPr>
        <p:spPr>
          <a:xfrm>
            <a:off x="714375" y="5914787"/>
            <a:ext cx="7715250" cy="762238"/>
          </a:xfrm>
          <a:prstGeom prst="rect">
            <a:avLst/>
          </a:prstGeom>
          <a:noFill/>
          <a:ln/>
        </p:spPr>
        <p:txBody>
          <a:bodyPr wrap="square" rtlCol="0" anchor="t"/>
          <a:lstStyle/>
          <a:p>
            <a:pPr marL="0" indent="0">
              <a:lnSpc>
                <a:spcPts val="2000"/>
              </a:lnSpc>
              <a:buNone/>
            </a:pPr>
            <a:r>
              <a:rPr lang="en-US" sz="1250" dirty="0">
                <a:solidFill>
                  <a:srgbClr val="49495A"/>
                </a:solidFill>
                <a:latin typeface="Open Sans" pitchFamily="34" charset="0"/>
                <a:ea typeface="Open Sans" pitchFamily="34" charset="-122"/>
                <a:cs typeface="Open Sans" pitchFamily="34" charset="-120"/>
              </a:rPr>
              <a:t>We implemented a revised pricing strategy to address customer concerns about pricing. We also invested in enhanced customer service to improve communication and provide a more personalized experience.</a:t>
            </a:r>
            <a:endParaRPr lang="en-US" sz="1250" dirty="0"/>
          </a:p>
        </p:txBody>
      </p:sp>
    </p:spTree>
    <p:extLst>
      <p:ext uri="{BB962C8B-B14F-4D97-AF65-F5344CB8AC3E}">
        <p14:creationId xmlns:p14="http://schemas.microsoft.com/office/powerpoint/2010/main" val="16347515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69593AEA-827A-6C18-6362-949AC37D58BF}"/>
              </a:ext>
            </a:extLst>
          </p:cNvPr>
          <p:cNvSpPr/>
          <p:nvPr/>
        </p:nvSpPr>
        <p:spPr>
          <a:xfrm>
            <a:off x="0" y="0"/>
            <a:ext cx="14630400" cy="8229600"/>
          </a:xfrm>
          <a:prstGeom prst="rect">
            <a:avLst/>
          </a:prstGeom>
          <a:solidFill>
            <a:srgbClr val="F4F0FF"/>
          </a:solidFill>
          <a:ln/>
        </p:spPr>
      </p:sp>
      <p:sp>
        <p:nvSpPr>
          <p:cNvPr id="3" name="Shape 1">
            <a:extLst>
              <a:ext uri="{FF2B5EF4-FFF2-40B4-BE49-F238E27FC236}">
                <a16:creationId xmlns:a16="http://schemas.microsoft.com/office/drawing/2014/main" id="{FB5BFDAE-FC29-BB83-E589-F428D4AB5ECB}"/>
              </a:ext>
            </a:extLst>
          </p:cNvPr>
          <p:cNvSpPr/>
          <p:nvPr/>
        </p:nvSpPr>
        <p:spPr>
          <a:xfrm>
            <a:off x="0" y="0"/>
            <a:ext cx="14630400" cy="8229600"/>
          </a:xfrm>
          <a:prstGeom prst="rect">
            <a:avLst/>
          </a:prstGeom>
          <a:solidFill>
            <a:srgbClr val="FBFAFF"/>
          </a:solidFill>
          <a:ln/>
        </p:spPr>
      </p:sp>
      <p:sp>
        <p:nvSpPr>
          <p:cNvPr id="4" name="Text 2">
            <a:extLst>
              <a:ext uri="{FF2B5EF4-FFF2-40B4-BE49-F238E27FC236}">
                <a16:creationId xmlns:a16="http://schemas.microsoft.com/office/drawing/2014/main" id="{8950B807-35E5-EE41-5DAF-756340646756}"/>
              </a:ext>
            </a:extLst>
          </p:cNvPr>
          <p:cNvSpPr/>
          <p:nvPr/>
        </p:nvSpPr>
        <p:spPr>
          <a:xfrm>
            <a:off x="793790" y="1266944"/>
            <a:ext cx="5670590" cy="708779"/>
          </a:xfrm>
          <a:prstGeom prst="rect">
            <a:avLst/>
          </a:prstGeom>
          <a:noFill/>
          <a:ln/>
        </p:spPr>
        <p:txBody>
          <a:bodyPr wrap="none" rtlCol="0" anchor="t"/>
          <a:lstStyle/>
          <a:p>
            <a:pPr marL="0" indent="0">
              <a:lnSpc>
                <a:spcPts val="5581"/>
              </a:lnSpc>
              <a:buNone/>
            </a:pPr>
            <a:r>
              <a:rPr lang="en-US" sz="4465" dirty="0">
                <a:solidFill>
                  <a:srgbClr val="5955EB"/>
                </a:solidFill>
                <a:latin typeface="Libre Baskerville" pitchFamily="34" charset="0"/>
                <a:ea typeface="Libre Baskerville" pitchFamily="34" charset="-122"/>
                <a:cs typeface="Libre Baskerville" pitchFamily="34" charset="-120"/>
              </a:rPr>
              <a:t>Recommendations</a:t>
            </a:r>
            <a:endParaRPr lang="en-US" sz="4465" dirty="0"/>
          </a:p>
        </p:txBody>
      </p:sp>
      <p:sp>
        <p:nvSpPr>
          <p:cNvPr id="5" name="Text 3">
            <a:extLst>
              <a:ext uri="{FF2B5EF4-FFF2-40B4-BE49-F238E27FC236}">
                <a16:creationId xmlns:a16="http://schemas.microsoft.com/office/drawing/2014/main" id="{94CECEA9-B956-EAEB-D7BF-3FC0AC8A463B}"/>
              </a:ext>
            </a:extLst>
          </p:cNvPr>
          <p:cNvSpPr/>
          <p:nvPr/>
        </p:nvSpPr>
        <p:spPr>
          <a:xfrm>
            <a:off x="793790" y="2429351"/>
            <a:ext cx="13042821" cy="1451610"/>
          </a:xfrm>
          <a:prstGeom prst="rect">
            <a:avLst/>
          </a:prstGeom>
          <a:noFill/>
          <a:ln/>
        </p:spPr>
        <p:txBody>
          <a:bodyPr wrap="square" rtlCol="0" anchor="t"/>
          <a:lstStyle/>
          <a:p>
            <a:pPr marL="0" indent="0">
              <a:lnSpc>
                <a:spcPts val="2858"/>
              </a:lnSpc>
              <a:buNone/>
            </a:pPr>
            <a:r>
              <a:rPr lang="en-US" sz="1786" dirty="0">
                <a:solidFill>
                  <a:srgbClr val="49495A"/>
                </a:solidFill>
                <a:latin typeface="Open Sans" pitchFamily="34" charset="0"/>
                <a:ea typeface="Open Sans" pitchFamily="34" charset="-122"/>
                <a:cs typeface="Open Sans" pitchFamily="34" charset="-120"/>
              </a:rPr>
              <a:t>Based on our analysis of the campaign's performance, we recommend a number of strategic adjustments and new initiatives to further enhance its effectiveness. Increasing social media engagement, optimizing PPC bids, and launching influencer campaigns are key strategies to amplify brand awareness and generate leads. Continued focus on content marketing and data-driven decision-making will be critical for sustained success.</a:t>
            </a:r>
            <a:endParaRPr lang="en-US" sz="1786" dirty="0"/>
          </a:p>
        </p:txBody>
      </p:sp>
      <p:sp>
        <p:nvSpPr>
          <p:cNvPr id="6" name="Text 4">
            <a:extLst>
              <a:ext uri="{FF2B5EF4-FFF2-40B4-BE49-F238E27FC236}">
                <a16:creationId xmlns:a16="http://schemas.microsoft.com/office/drawing/2014/main" id="{1271B7D6-09B8-3D11-2E6E-CDD824E83A71}"/>
              </a:ext>
            </a:extLst>
          </p:cNvPr>
          <p:cNvSpPr/>
          <p:nvPr/>
        </p:nvSpPr>
        <p:spPr>
          <a:xfrm>
            <a:off x="793790" y="4362926"/>
            <a:ext cx="3077170" cy="354330"/>
          </a:xfrm>
          <a:prstGeom prst="rect">
            <a:avLst/>
          </a:prstGeom>
          <a:noFill/>
          <a:ln/>
        </p:spPr>
        <p:txBody>
          <a:bodyPr wrap="none" rtlCol="0" anchor="t"/>
          <a:lstStyle/>
          <a:p>
            <a:pPr marL="0" indent="0">
              <a:lnSpc>
                <a:spcPts val="2791"/>
              </a:lnSpc>
              <a:buNone/>
            </a:pPr>
            <a:r>
              <a:rPr lang="en-US" sz="2233" dirty="0">
                <a:solidFill>
                  <a:srgbClr val="5955EB"/>
                </a:solidFill>
                <a:latin typeface="Libre Baskerville" pitchFamily="34" charset="0"/>
                <a:ea typeface="Libre Baskerville" pitchFamily="34" charset="-122"/>
                <a:cs typeface="Libre Baskerville" pitchFamily="34" charset="-120"/>
              </a:rPr>
              <a:t>Strategy Adjustments</a:t>
            </a:r>
            <a:endParaRPr lang="en-US" sz="2233" dirty="0"/>
          </a:p>
        </p:txBody>
      </p:sp>
      <p:sp>
        <p:nvSpPr>
          <p:cNvPr id="7" name="Text 5">
            <a:extLst>
              <a:ext uri="{FF2B5EF4-FFF2-40B4-BE49-F238E27FC236}">
                <a16:creationId xmlns:a16="http://schemas.microsoft.com/office/drawing/2014/main" id="{3610C4B7-0BF8-CEE5-78BC-8FFE73FA0CED}"/>
              </a:ext>
            </a:extLst>
          </p:cNvPr>
          <p:cNvSpPr/>
          <p:nvPr/>
        </p:nvSpPr>
        <p:spPr>
          <a:xfrm>
            <a:off x="793790" y="4944070"/>
            <a:ext cx="6244709" cy="1814513"/>
          </a:xfrm>
          <a:prstGeom prst="rect">
            <a:avLst/>
          </a:prstGeom>
          <a:noFill/>
          <a:ln/>
        </p:spPr>
        <p:txBody>
          <a:bodyPr wrap="square" rtlCol="0" anchor="t"/>
          <a:lstStyle/>
          <a:p>
            <a:pPr marL="0" indent="0">
              <a:lnSpc>
                <a:spcPts val="2858"/>
              </a:lnSpc>
              <a:buNone/>
            </a:pPr>
            <a:r>
              <a:rPr lang="en-US" sz="1786" dirty="0">
                <a:solidFill>
                  <a:srgbClr val="49495A"/>
                </a:solidFill>
                <a:latin typeface="Open Sans" pitchFamily="34" charset="0"/>
                <a:ea typeface="Open Sans" pitchFamily="34" charset="-122"/>
                <a:cs typeface="Open Sans" pitchFamily="34" charset="-120"/>
              </a:rPr>
              <a:t>Increase social media engagement through creative content, interactive elements, and strategic collaborations. Optimize PPC bids based on performance data to maximize return on investment and reach the most relevant audience.</a:t>
            </a:r>
            <a:endParaRPr lang="en-US" sz="1786" dirty="0"/>
          </a:p>
        </p:txBody>
      </p:sp>
      <p:sp>
        <p:nvSpPr>
          <p:cNvPr id="8" name="Text 6">
            <a:extLst>
              <a:ext uri="{FF2B5EF4-FFF2-40B4-BE49-F238E27FC236}">
                <a16:creationId xmlns:a16="http://schemas.microsoft.com/office/drawing/2014/main" id="{1E5C5E8D-643E-AE27-895B-5ED3DC6DD14E}"/>
              </a:ext>
            </a:extLst>
          </p:cNvPr>
          <p:cNvSpPr/>
          <p:nvPr/>
        </p:nvSpPr>
        <p:spPr>
          <a:xfrm>
            <a:off x="7599521" y="4362926"/>
            <a:ext cx="2835235" cy="354330"/>
          </a:xfrm>
          <a:prstGeom prst="rect">
            <a:avLst/>
          </a:prstGeom>
          <a:noFill/>
          <a:ln/>
        </p:spPr>
        <p:txBody>
          <a:bodyPr wrap="none" rtlCol="0" anchor="t"/>
          <a:lstStyle/>
          <a:p>
            <a:pPr marL="0" indent="0">
              <a:lnSpc>
                <a:spcPts val="2791"/>
              </a:lnSpc>
              <a:buNone/>
            </a:pPr>
            <a:r>
              <a:rPr lang="en-US" sz="2233" dirty="0">
                <a:solidFill>
                  <a:srgbClr val="5955EB"/>
                </a:solidFill>
                <a:latin typeface="Libre Baskerville" pitchFamily="34" charset="0"/>
                <a:ea typeface="Libre Baskerville" pitchFamily="34" charset="-122"/>
                <a:cs typeface="Libre Baskerville" pitchFamily="34" charset="-120"/>
              </a:rPr>
              <a:t>New Initiatives</a:t>
            </a:r>
            <a:endParaRPr lang="en-US" sz="2233" dirty="0"/>
          </a:p>
        </p:txBody>
      </p:sp>
      <p:sp>
        <p:nvSpPr>
          <p:cNvPr id="9" name="Text 7">
            <a:extLst>
              <a:ext uri="{FF2B5EF4-FFF2-40B4-BE49-F238E27FC236}">
                <a16:creationId xmlns:a16="http://schemas.microsoft.com/office/drawing/2014/main" id="{D952572E-AFFD-A5F9-F649-B0203E00B606}"/>
              </a:ext>
            </a:extLst>
          </p:cNvPr>
          <p:cNvSpPr/>
          <p:nvPr/>
        </p:nvSpPr>
        <p:spPr>
          <a:xfrm>
            <a:off x="7599521" y="4944070"/>
            <a:ext cx="6244709" cy="1814513"/>
          </a:xfrm>
          <a:prstGeom prst="rect">
            <a:avLst/>
          </a:prstGeom>
          <a:noFill/>
          <a:ln/>
        </p:spPr>
        <p:txBody>
          <a:bodyPr wrap="square" rtlCol="0" anchor="t"/>
          <a:lstStyle/>
          <a:p>
            <a:pPr marL="0" indent="0">
              <a:lnSpc>
                <a:spcPts val="2858"/>
              </a:lnSpc>
              <a:buNone/>
            </a:pPr>
            <a:r>
              <a:rPr lang="en-US" sz="1786" dirty="0">
                <a:solidFill>
                  <a:srgbClr val="49495A"/>
                </a:solidFill>
                <a:latin typeface="Open Sans" pitchFamily="34" charset="0"/>
                <a:ea typeface="Open Sans" pitchFamily="34" charset="-122"/>
                <a:cs typeface="Open Sans" pitchFamily="34" charset="-120"/>
              </a:rPr>
              <a:t>Launch influencer marketing campaigns to leverage the reach and credibility of industry experts. Enhance content marketing strategies by creating high-quality, informative content that addresses target audience needs and interests.</a:t>
            </a:r>
            <a:endParaRPr lang="en-US" sz="1786" dirty="0"/>
          </a:p>
        </p:txBody>
      </p:sp>
    </p:spTree>
    <p:extLst>
      <p:ext uri="{BB962C8B-B14F-4D97-AF65-F5344CB8AC3E}">
        <p14:creationId xmlns:p14="http://schemas.microsoft.com/office/powerpoint/2010/main" val="41986439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FE20BB57-731B-B36C-1796-9DED2E4F09F1}"/>
              </a:ext>
            </a:extLst>
          </p:cNvPr>
          <p:cNvSpPr/>
          <p:nvPr/>
        </p:nvSpPr>
        <p:spPr>
          <a:xfrm>
            <a:off x="0" y="0"/>
            <a:ext cx="14630400" cy="8229600"/>
          </a:xfrm>
          <a:prstGeom prst="rect">
            <a:avLst/>
          </a:prstGeom>
          <a:solidFill>
            <a:srgbClr val="F4F0FF"/>
          </a:solidFill>
          <a:ln/>
        </p:spPr>
      </p:sp>
      <p:sp>
        <p:nvSpPr>
          <p:cNvPr id="3" name="Shape 1">
            <a:extLst>
              <a:ext uri="{FF2B5EF4-FFF2-40B4-BE49-F238E27FC236}">
                <a16:creationId xmlns:a16="http://schemas.microsoft.com/office/drawing/2014/main" id="{AF589912-0763-5131-F136-2C2BB22E2639}"/>
              </a:ext>
            </a:extLst>
          </p:cNvPr>
          <p:cNvSpPr/>
          <p:nvPr/>
        </p:nvSpPr>
        <p:spPr>
          <a:xfrm>
            <a:off x="0" y="0"/>
            <a:ext cx="14630400" cy="8229600"/>
          </a:xfrm>
          <a:prstGeom prst="rect">
            <a:avLst/>
          </a:prstGeom>
          <a:solidFill>
            <a:srgbClr val="FBFAFF"/>
          </a:solidFill>
          <a:ln/>
        </p:spPr>
      </p:sp>
      <p:pic>
        <p:nvPicPr>
          <p:cNvPr id="4" name="Image 0" descr="preencoded.png">
            <a:extLst>
              <a:ext uri="{FF2B5EF4-FFF2-40B4-BE49-F238E27FC236}">
                <a16:creationId xmlns:a16="http://schemas.microsoft.com/office/drawing/2014/main" id="{2D75B760-E98E-A60D-05CC-344874661784}"/>
              </a:ext>
            </a:extLst>
          </p:cNvPr>
          <p:cNvPicPr>
            <a:picLocks noChangeAspect="1"/>
          </p:cNvPicPr>
          <p:nvPr/>
        </p:nvPicPr>
        <p:blipFill>
          <a:blip r:embed="rId2"/>
          <a:stretch>
            <a:fillRect/>
          </a:stretch>
        </p:blipFill>
        <p:spPr>
          <a:xfrm>
            <a:off x="9144000" y="0"/>
            <a:ext cx="5486400" cy="8229600"/>
          </a:xfrm>
          <a:prstGeom prst="rect">
            <a:avLst/>
          </a:prstGeom>
        </p:spPr>
      </p:pic>
      <p:pic>
        <p:nvPicPr>
          <p:cNvPr id="5" name="Image 1" descr="preencoded.png">
            <a:extLst>
              <a:ext uri="{FF2B5EF4-FFF2-40B4-BE49-F238E27FC236}">
                <a16:creationId xmlns:a16="http://schemas.microsoft.com/office/drawing/2014/main" id="{82002203-E88D-003A-24BB-D9F3AA763478}"/>
              </a:ext>
            </a:extLst>
          </p:cNvPr>
          <p:cNvPicPr>
            <a:picLocks noChangeAspect="1"/>
          </p:cNvPicPr>
          <p:nvPr/>
        </p:nvPicPr>
        <p:blipFill>
          <a:blip r:embed="rId3"/>
          <a:stretch>
            <a:fillRect/>
          </a:stretch>
        </p:blipFill>
        <p:spPr>
          <a:xfrm>
            <a:off x="9350812" y="2155508"/>
            <a:ext cx="5072658" cy="3918466"/>
          </a:xfrm>
          <a:prstGeom prst="rect">
            <a:avLst/>
          </a:prstGeom>
        </p:spPr>
      </p:pic>
      <p:sp>
        <p:nvSpPr>
          <p:cNvPr id="6" name="Text 2">
            <a:extLst>
              <a:ext uri="{FF2B5EF4-FFF2-40B4-BE49-F238E27FC236}">
                <a16:creationId xmlns:a16="http://schemas.microsoft.com/office/drawing/2014/main" id="{428D5C6A-F80A-DE1D-5679-E30F2B49A9F5}"/>
              </a:ext>
            </a:extLst>
          </p:cNvPr>
          <p:cNvSpPr/>
          <p:nvPr/>
        </p:nvSpPr>
        <p:spPr>
          <a:xfrm>
            <a:off x="579239" y="983694"/>
            <a:ext cx="4965383" cy="517327"/>
          </a:xfrm>
          <a:prstGeom prst="rect">
            <a:avLst/>
          </a:prstGeom>
          <a:noFill/>
          <a:ln/>
        </p:spPr>
        <p:txBody>
          <a:bodyPr wrap="none" rtlCol="0" anchor="t"/>
          <a:lstStyle/>
          <a:p>
            <a:pPr marL="0" indent="0">
              <a:lnSpc>
                <a:spcPts val="4073"/>
              </a:lnSpc>
              <a:buNone/>
            </a:pPr>
            <a:r>
              <a:rPr lang="en-US" sz="3258" dirty="0">
                <a:solidFill>
                  <a:srgbClr val="5955EB"/>
                </a:solidFill>
                <a:latin typeface="Libre Baskerville" pitchFamily="34" charset="0"/>
                <a:ea typeface="Libre Baskerville" pitchFamily="34" charset="-122"/>
                <a:cs typeface="Libre Baskerville" pitchFamily="34" charset="-120"/>
              </a:rPr>
              <a:t>Future Campaign Plans</a:t>
            </a:r>
            <a:endParaRPr lang="en-US" sz="3258" dirty="0"/>
          </a:p>
        </p:txBody>
      </p:sp>
      <p:sp>
        <p:nvSpPr>
          <p:cNvPr id="7" name="Text 3">
            <a:extLst>
              <a:ext uri="{FF2B5EF4-FFF2-40B4-BE49-F238E27FC236}">
                <a16:creationId xmlns:a16="http://schemas.microsoft.com/office/drawing/2014/main" id="{9C4C615A-5C5A-DBDA-2D93-9317897BDBDC}"/>
              </a:ext>
            </a:extLst>
          </p:cNvPr>
          <p:cNvSpPr/>
          <p:nvPr/>
        </p:nvSpPr>
        <p:spPr>
          <a:xfrm>
            <a:off x="579239" y="1749266"/>
            <a:ext cx="7985522" cy="1059180"/>
          </a:xfrm>
          <a:prstGeom prst="rect">
            <a:avLst/>
          </a:prstGeom>
          <a:noFill/>
          <a:ln/>
        </p:spPr>
        <p:txBody>
          <a:bodyPr wrap="square" rtlCol="0" anchor="t"/>
          <a:lstStyle/>
          <a:p>
            <a:pPr marL="0" indent="0">
              <a:lnSpc>
                <a:spcPts val="2085"/>
              </a:lnSpc>
              <a:buNone/>
            </a:pPr>
            <a:r>
              <a:rPr lang="en-US" sz="1303" dirty="0">
                <a:solidFill>
                  <a:srgbClr val="49495A"/>
                </a:solidFill>
                <a:latin typeface="Open Sans" pitchFamily="34" charset="0"/>
                <a:ea typeface="Open Sans" pitchFamily="34" charset="-122"/>
                <a:cs typeface="Open Sans" pitchFamily="34" charset="-120"/>
              </a:rPr>
              <a:t>We are already planning for the upcoming Q3 campaign, incorporating insights from the previous campaign and integrating new marketing tools for enhanced performance. We aim to achieve a 10% increase in conversions and a 15% higher engagement rate, demonstrating continuous improvement and a commitment to driving meaningful results.</a:t>
            </a:r>
            <a:endParaRPr lang="en-US" sz="1303" dirty="0"/>
          </a:p>
        </p:txBody>
      </p:sp>
      <p:sp>
        <p:nvSpPr>
          <p:cNvPr id="8" name="Shape 4">
            <a:extLst>
              <a:ext uri="{FF2B5EF4-FFF2-40B4-BE49-F238E27FC236}">
                <a16:creationId xmlns:a16="http://schemas.microsoft.com/office/drawing/2014/main" id="{C2A1B298-3F59-7041-7076-117B1535D811}"/>
              </a:ext>
            </a:extLst>
          </p:cNvPr>
          <p:cNvSpPr/>
          <p:nvPr/>
        </p:nvSpPr>
        <p:spPr>
          <a:xfrm>
            <a:off x="810935" y="2994541"/>
            <a:ext cx="33099" cy="4251246"/>
          </a:xfrm>
          <a:prstGeom prst="rect">
            <a:avLst/>
          </a:prstGeom>
          <a:solidFill>
            <a:srgbClr val="B8B7E0"/>
          </a:solidFill>
          <a:ln/>
        </p:spPr>
      </p:sp>
      <p:sp>
        <p:nvSpPr>
          <p:cNvPr id="9" name="Shape 5">
            <a:extLst>
              <a:ext uri="{FF2B5EF4-FFF2-40B4-BE49-F238E27FC236}">
                <a16:creationId xmlns:a16="http://schemas.microsoft.com/office/drawing/2014/main" id="{09A0796B-AACF-4F3A-E707-B05143619514}"/>
              </a:ext>
            </a:extLst>
          </p:cNvPr>
          <p:cNvSpPr/>
          <p:nvPr/>
        </p:nvSpPr>
        <p:spPr>
          <a:xfrm>
            <a:off x="1013639" y="3350181"/>
            <a:ext cx="579239" cy="33099"/>
          </a:xfrm>
          <a:prstGeom prst="rect">
            <a:avLst/>
          </a:prstGeom>
          <a:solidFill>
            <a:srgbClr val="B8B7E0"/>
          </a:solidFill>
          <a:ln/>
        </p:spPr>
      </p:sp>
      <p:sp>
        <p:nvSpPr>
          <p:cNvPr id="10" name="Shape 6">
            <a:extLst>
              <a:ext uri="{FF2B5EF4-FFF2-40B4-BE49-F238E27FC236}">
                <a16:creationId xmlns:a16="http://schemas.microsoft.com/office/drawing/2014/main" id="{9A786739-C02E-5BFB-56E0-474CE40F2599}"/>
              </a:ext>
            </a:extLst>
          </p:cNvPr>
          <p:cNvSpPr/>
          <p:nvPr/>
        </p:nvSpPr>
        <p:spPr>
          <a:xfrm>
            <a:off x="641330" y="3180636"/>
            <a:ext cx="372308" cy="372308"/>
          </a:xfrm>
          <a:prstGeom prst="roundRect">
            <a:avLst>
              <a:gd name="adj" fmla="val 26675"/>
            </a:avLst>
          </a:prstGeom>
          <a:solidFill>
            <a:srgbClr val="DED6FF"/>
          </a:solidFill>
          <a:ln/>
        </p:spPr>
      </p:sp>
      <p:sp>
        <p:nvSpPr>
          <p:cNvPr id="11" name="Text 7">
            <a:extLst>
              <a:ext uri="{FF2B5EF4-FFF2-40B4-BE49-F238E27FC236}">
                <a16:creationId xmlns:a16="http://schemas.microsoft.com/office/drawing/2014/main" id="{DA7928C5-7AFC-8B1C-CBB4-E4504FA6F677}"/>
              </a:ext>
            </a:extLst>
          </p:cNvPr>
          <p:cNvSpPr/>
          <p:nvPr/>
        </p:nvSpPr>
        <p:spPr>
          <a:xfrm>
            <a:off x="772061" y="3242667"/>
            <a:ext cx="110728" cy="248245"/>
          </a:xfrm>
          <a:prstGeom prst="rect">
            <a:avLst/>
          </a:prstGeom>
          <a:noFill/>
          <a:ln/>
        </p:spPr>
        <p:txBody>
          <a:bodyPr wrap="none" rtlCol="0" anchor="t"/>
          <a:lstStyle/>
          <a:p>
            <a:pPr marL="0" indent="0" algn="ctr">
              <a:lnSpc>
                <a:spcPts val="1955"/>
              </a:lnSpc>
              <a:buNone/>
            </a:pPr>
            <a:r>
              <a:rPr lang="en-US" sz="1955" dirty="0">
                <a:solidFill>
                  <a:srgbClr val="5955EB"/>
                </a:solidFill>
                <a:latin typeface="Libre Baskerville" pitchFamily="34" charset="0"/>
                <a:ea typeface="Libre Baskerville" pitchFamily="34" charset="-122"/>
                <a:cs typeface="Libre Baskerville" pitchFamily="34" charset="-120"/>
              </a:rPr>
              <a:t>1</a:t>
            </a:r>
            <a:endParaRPr lang="en-US" sz="1955" dirty="0"/>
          </a:p>
        </p:txBody>
      </p:sp>
      <p:sp>
        <p:nvSpPr>
          <p:cNvPr id="12" name="Text 8">
            <a:extLst>
              <a:ext uri="{FF2B5EF4-FFF2-40B4-BE49-F238E27FC236}">
                <a16:creationId xmlns:a16="http://schemas.microsoft.com/office/drawing/2014/main" id="{5445BF43-0DE1-9338-CBEF-80D21FEFB281}"/>
              </a:ext>
            </a:extLst>
          </p:cNvPr>
          <p:cNvSpPr/>
          <p:nvPr/>
        </p:nvSpPr>
        <p:spPr>
          <a:xfrm>
            <a:off x="1737836" y="3160038"/>
            <a:ext cx="2068949" cy="258604"/>
          </a:xfrm>
          <a:prstGeom prst="rect">
            <a:avLst/>
          </a:prstGeom>
          <a:noFill/>
          <a:ln/>
        </p:spPr>
        <p:txBody>
          <a:bodyPr wrap="none" rtlCol="0" anchor="t"/>
          <a:lstStyle/>
          <a:p>
            <a:pPr marL="0" indent="0" algn="l">
              <a:lnSpc>
                <a:spcPts val="2036"/>
              </a:lnSpc>
              <a:buNone/>
            </a:pPr>
            <a:r>
              <a:rPr lang="en-US" sz="1629" dirty="0">
                <a:solidFill>
                  <a:srgbClr val="5955EB"/>
                </a:solidFill>
                <a:latin typeface="Libre Baskerville" pitchFamily="34" charset="0"/>
                <a:ea typeface="Libre Baskerville" pitchFamily="34" charset="-122"/>
                <a:cs typeface="Libre Baskerville" pitchFamily="34" charset="-120"/>
              </a:rPr>
              <a:t>Next Steps</a:t>
            </a:r>
            <a:endParaRPr lang="en-US" sz="1629" dirty="0"/>
          </a:p>
        </p:txBody>
      </p:sp>
      <p:sp>
        <p:nvSpPr>
          <p:cNvPr id="13" name="Text 9">
            <a:extLst>
              <a:ext uri="{FF2B5EF4-FFF2-40B4-BE49-F238E27FC236}">
                <a16:creationId xmlns:a16="http://schemas.microsoft.com/office/drawing/2014/main" id="{45D7912E-72C2-1252-1276-DF7766DE730D}"/>
              </a:ext>
            </a:extLst>
          </p:cNvPr>
          <p:cNvSpPr/>
          <p:nvPr/>
        </p:nvSpPr>
        <p:spPr>
          <a:xfrm>
            <a:off x="1737836" y="3517940"/>
            <a:ext cx="6826925" cy="529590"/>
          </a:xfrm>
          <a:prstGeom prst="rect">
            <a:avLst/>
          </a:prstGeom>
          <a:noFill/>
          <a:ln/>
        </p:spPr>
        <p:txBody>
          <a:bodyPr wrap="square" rtlCol="0" anchor="t"/>
          <a:lstStyle/>
          <a:p>
            <a:pPr marL="0" indent="0" algn="l">
              <a:lnSpc>
                <a:spcPts val="2085"/>
              </a:lnSpc>
              <a:buNone/>
            </a:pPr>
            <a:r>
              <a:rPr lang="en-US" sz="1303" dirty="0">
                <a:solidFill>
                  <a:srgbClr val="49495A"/>
                </a:solidFill>
                <a:latin typeface="Open Sans" pitchFamily="34" charset="0"/>
                <a:ea typeface="Open Sans" pitchFamily="34" charset="-122"/>
                <a:cs typeface="Open Sans" pitchFamily="34" charset="-120"/>
              </a:rPr>
              <a:t>Develop a comprehensive campaign strategy for Q3, incorporating new insights and marketing tools.</a:t>
            </a:r>
            <a:endParaRPr lang="en-US" sz="1303" dirty="0"/>
          </a:p>
        </p:txBody>
      </p:sp>
      <p:sp>
        <p:nvSpPr>
          <p:cNvPr id="14" name="Shape 10">
            <a:extLst>
              <a:ext uri="{FF2B5EF4-FFF2-40B4-BE49-F238E27FC236}">
                <a16:creationId xmlns:a16="http://schemas.microsoft.com/office/drawing/2014/main" id="{C666554E-9605-A1EB-3816-88584E448A64}"/>
              </a:ext>
            </a:extLst>
          </p:cNvPr>
          <p:cNvSpPr/>
          <p:nvPr/>
        </p:nvSpPr>
        <p:spPr>
          <a:xfrm>
            <a:off x="1013639" y="4734163"/>
            <a:ext cx="579239" cy="33099"/>
          </a:xfrm>
          <a:prstGeom prst="rect">
            <a:avLst/>
          </a:prstGeom>
          <a:solidFill>
            <a:srgbClr val="B8B7E0"/>
          </a:solidFill>
          <a:ln/>
        </p:spPr>
      </p:sp>
      <p:sp>
        <p:nvSpPr>
          <p:cNvPr id="15" name="Shape 11">
            <a:extLst>
              <a:ext uri="{FF2B5EF4-FFF2-40B4-BE49-F238E27FC236}">
                <a16:creationId xmlns:a16="http://schemas.microsoft.com/office/drawing/2014/main" id="{472F5F05-F0B0-7915-7215-C3CDDD1226C0}"/>
              </a:ext>
            </a:extLst>
          </p:cNvPr>
          <p:cNvSpPr/>
          <p:nvPr/>
        </p:nvSpPr>
        <p:spPr>
          <a:xfrm>
            <a:off x="641330" y="4564618"/>
            <a:ext cx="372308" cy="372308"/>
          </a:xfrm>
          <a:prstGeom prst="roundRect">
            <a:avLst>
              <a:gd name="adj" fmla="val 26675"/>
            </a:avLst>
          </a:prstGeom>
          <a:solidFill>
            <a:srgbClr val="DED6FF"/>
          </a:solidFill>
          <a:ln/>
        </p:spPr>
      </p:sp>
      <p:sp>
        <p:nvSpPr>
          <p:cNvPr id="16" name="Text 12">
            <a:extLst>
              <a:ext uri="{FF2B5EF4-FFF2-40B4-BE49-F238E27FC236}">
                <a16:creationId xmlns:a16="http://schemas.microsoft.com/office/drawing/2014/main" id="{E80C1689-A82F-0DA6-04AE-024C7253D3F4}"/>
              </a:ext>
            </a:extLst>
          </p:cNvPr>
          <p:cNvSpPr/>
          <p:nvPr/>
        </p:nvSpPr>
        <p:spPr>
          <a:xfrm>
            <a:off x="750987" y="4626650"/>
            <a:ext cx="152995" cy="248245"/>
          </a:xfrm>
          <a:prstGeom prst="rect">
            <a:avLst/>
          </a:prstGeom>
          <a:noFill/>
          <a:ln/>
        </p:spPr>
        <p:txBody>
          <a:bodyPr wrap="none" rtlCol="0" anchor="t"/>
          <a:lstStyle/>
          <a:p>
            <a:pPr marL="0" indent="0" algn="ctr">
              <a:lnSpc>
                <a:spcPts val="1955"/>
              </a:lnSpc>
              <a:buNone/>
            </a:pPr>
            <a:r>
              <a:rPr lang="en-US" sz="1955" dirty="0">
                <a:solidFill>
                  <a:srgbClr val="5955EB"/>
                </a:solidFill>
                <a:latin typeface="Libre Baskerville" pitchFamily="34" charset="0"/>
                <a:ea typeface="Libre Baskerville" pitchFamily="34" charset="-122"/>
                <a:cs typeface="Libre Baskerville" pitchFamily="34" charset="-120"/>
              </a:rPr>
              <a:t>2</a:t>
            </a:r>
            <a:endParaRPr lang="en-US" sz="1955" dirty="0"/>
          </a:p>
        </p:txBody>
      </p:sp>
      <p:sp>
        <p:nvSpPr>
          <p:cNvPr id="17" name="Text 13">
            <a:extLst>
              <a:ext uri="{FF2B5EF4-FFF2-40B4-BE49-F238E27FC236}">
                <a16:creationId xmlns:a16="http://schemas.microsoft.com/office/drawing/2014/main" id="{CD06EC08-B8A0-8AD4-BB9D-D27442A3E127}"/>
              </a:ext>
            </a:extLst>
          </p:cNvPr>
          <p:cNvSpPr/>
          <p:nvPr/>
        </p:nvSpPr>
        <p:spPr>
          <a:xfrm>
            <a:off x="1737836" y="4544020"/>
            <a:ext cx="2068949" cy="258604"/>
          </a:xfrm>
          <a:prstGeom prst="rect">
            <a:avLst/>
          </a:prstGeom>
          <a:noFill/>
          <a:ln/>
        </p:spPr>
        <p:txBody>
          <a:bodyPr wrap="none" rtlCol="0" anchor="t"/>
          <a:lstStyle/>
          <a:p>
            <a:pPr marL="0" indent="0" algn="l">
              <a:lnSpc>
                <a:spcPts val="2036"/>
              </a:lnSpc>
              <a:buNone/>
            </a:pPr>
            <a:r>
              <a:rPr lang="en-US" sz="1629" dirty="0">
                <a:solidFill>
                  <a:srgbClr val="5955EB"/>
                </a:solidFill>
                <a:latin typeface="Libre Baskerville" pitchFamily="34" charset="0"/>
                <a:ea typeface="Libre Baskerville" pitchFamily="34" charset="-122"/>
                <a:cs typeface="Libre Baskerville" pitchFamily="34" charset="-120"/>
              </a:rPr>
              <a:t>Future Goals</a:t>
            </a:r>
            <a:endParaRPr lang="en-US" sz="1629" dirty="0"/>
          </a:p>
        </p:txBody>
      </p:sp>
      <p:sp>
        <p:nvSpPr>
          <p:cNvPr id="18" name="Text 14">
            <a:extLst>
              <a:ext uri="{FF2B5EF4-FFF2-40B4-BE49-F238E27FC236}">
                <a16:creationId xmlns:a16="http://schemas.microsoft.com/office/drawing/2014/main" id="{CD2F8EE3-F0B9-5866-1593-CF16198AD7B2}"/>
              </a:ext>
            </a:extLst>
          </p:cNvPr>
          <p:cNvSpPr/>
          <p:nvPr/>
        </p:nvSpPr>
        <p:spPr>
          <a:xfrm>
            <a:off x="1737836" y="4901922"/>
            <a:ext cx="6826925" cy="794385"/>
          </a:xfrm>
          <a:prstGeom prst="rect">
            <a:avLst/>
          </a:prstGeom>
          <a:noFill/>
          <a:ln/>
        </p:spPr>
        <p:txBody>
          <a:bodyPr wrap="square" rtlCol="0" anchor="t"/>
          <a:lstStyle/>
          <a:p>
            <a:pPr marL="0" indent="0" algn="l">
              <a:lnSpc>
                <a:spcPts val="2085"/>
              </a:lnSpc>
              <a:buNone/>
            </a:pPr>
            <a:r>
              <a:rPr lang="en-US" sz="1303" dirty="0">
                <a:solidFill>
                  <a:srgbClr val="49495A"/>
                </a:solidFill>
                <a:latin typeface="Open Sans" pitchFamily="34" charset="0"/>
                <a:ea typeface="Open Sans" pitchFamily="34" charset="-122"/>
                <a:cs typeface="Open Sans" pitchFamily="34" charset="-120"/>
              </a:rPr>
              <a:t>Achieve a 10% increase in conversions and a 15% higher engagement rate, demonstrating continuous improvement and a commitment to driving meaningful results.</a:t>
            </a:r>
            <a:endParaRPr lang="en-US" sz="1303" dirty="0"/>
          </a:p>
        </p:txBody>
      </p:sp>
      <p:sp>
        <p:nvSpPr>
          <p:cNvPr id="19" name="Shape 15">
            <a:extLst>
              <a:ext uri="{FF2B5EF4-FFF2-40B4-BE49-F238E27FC236}">
                <a16:creationId xmlns:a16="http://schemas.microsoft.com/office/drawing/2014/main" id="{B9317999-9058-B307-7B39-1CA3BB28C476}"/>
              </a:ext>
            </a:extLst>
          </p:cNvPr>
          <p:cNvSpPr/>
          <p:nvPr/>
        </p:nvSpPr>
        <p:spPr>
          <a:xfrm>
            <a:off x="1013639" y="6382941"/>
            <a:ext cx="579239" cy="33099"/>
          </a:xfrm>
          <a:prstGeom prst="rect">
            <a:avLst/>
          </a:prstGeom>
          <a:solidFill>
            <a:srgbClr val="B8B7E0"/>
          </a:solidFill>
          <a:ln/>
        </p:spPr>
      </p:sp>
      <p:sp>
        <p:nvSpPr>
          <p:cNvPr id="20" name="Shape 16">
            <a:extLst>
              <a:ext uri="{FF2B5EF4-FFF2-40B4-BE49-F238E27FC236}">
                <a16:creationId xmlns:a16="http://schemas.microsoft.com/office/drawing/2014/main" id="{DC51DB23-D2E5-7606-04A5-B38D0D711D39}"/>
              </a:ext>
            </a:extLst>
          </p:cNvPr>
          <p:cNvSpPr/>
          <p:nvPr/>
        </p:nvSpPr>
        <p:spPr>
          <a:xfrm>
            <a:off x="641330" y="6213396"/>
            <a:ext cx="372308" cy="372308"/>
          </a:xfrm>
          <a:prstGeom prst="roundRect">
            <a:avLst>
              <a:gd name="adj" fmla="val 26675"/>
            </a:avLst>
          </a:prstGeom>
          <a:solidFill>
            <a:srgbClr val="DED6FF"/>
          </a:solidFill>
          <a:ln/>
        </p:spPr>
      </p:sp>
      <p:sp>
        <p:nvSpPr>
          <p:cNvPr id="21" name="Text 17">
            <a:extLst>
              <a:ext uri="{FF2B5EF4-FFF2-40B4-BE49-F238E27FC236}">
                <a16:creationId xmlns:a16="http://schemas.microsoft.com/office/drawing/2014/main" id="{97CB662A-4C07-D3F2-EE39-4D5846896C1C}"/>
              </a:ext>
            </a:extLst>
          </p:cNvPr>
          <p:cNvSpPr/>
          <p:nvPr/>
        </p:nvSpPr>
        <p:spPr>
          <a:xfrm>
            <a:off x="750987" y="6275427"/>
            <a:ext cx="152995" cy="248245"/>
          </a:xfrm>
          <a:prstGeom prst="rect">
            <a:avLst/>
          </a:prstGeom>
          <a:noFill/>
          <a:ln/>
        </p:spPr>
        <p:txBody>
          <a:bodyPr wrap="none" rtlCol="0" anchor="t"/>
          <a:lstStyle/>
          <a:p>
            <a:pPr marL="0" indent="0" algn="ctr">
              <a:lnSpc>
                <a:spcPts val="1955"/>
              </a:lnSpc>
              <a:buNone/>
            </a:pPr>
            <a:r>
              <a:rPr lang="en-US" sz="1955" dirty="0">
                <a:solidFill>
                  <a:srgbClr val="5955EB"/>
                </a:solidFill>
                <a:latin typeface="Libre Baskerville" pitchFamily="34" charset="0"/>
                <a:ea typeface="Libre Baskerville" pitchFamily="34" charset="-122"/>
                <a:cs typeface="Libre Baskerville" pitchFamily="34" charset="-120"/>
              </a:rPr>
              <a:t>3</a:t>
            </a:r>
            <a:endParaRPr lang="en-US" sz="1955" dirty="0"/>
          </a:p>
        </p:txBody>
      </p:sp>
      <p:sp>
        <p:nvSpPr>
          <p:cNvPr id="22" name="Text 18">
            <a:extLst>
              <a:ext uri="{FF2B5EF4-FFF2-40B4-BE49-F238E27FC236}">
                <a16:creationId xmlns:a16="http://schemas.microsoft.com/office/drawing/2014/main" id="{EF79687A-4A54-A321-A421-4CC03CA084F7}"/>
              </a:ext>
            </a:extLst>
          </p:cNvPr>
          <p:cNvSpPr/>
          <p:nvPr/>
        </p:nvSpPr>
        <p:spPr>
          <a:xfrm>
            <a:off x="1737836" y="6192798"/>
            <a:ext cx="2068949" cy="258604"/>
          </a:xfrm>
          <a:prstGeom prst="rect">
            <a:avLst/>
          </a:prstGeom>
          <a:noFill/>
          <a:ln/>
        </p:spPr>
        <p:txBody>
          <a:bodyPr wrap="none" rtlCol="0" anchor="t"/>
          <a:lstStyle/>
          <a:p>
            <a:pPr marL="0" indent="0" algn="l">
              <a:lnSpc>
                <a:spcPts val="2036"/>
              </a:lnSpc>
              <a:buNone/>
            </a:pPr>
            <a:r>
              <a:rPr lang="en-US" sz="1629" dirty="0">
                <a:solidFill>
                  <a:srgbClr val="5955EB"/>
                </a:solidFill>
                <a:latin typeface="Libre Baskerville" pitchFamily="34" charset="0"/>
                <a:ea typeface="Libre Baskerville" pitchFamily="34" charset="-122"/>
                <a:cs typeface="Libre Baskerville" pitchFamily="34" charset="-120"/>
              </a:rPr>
              <a:t>Key Initiatives</a:t>
            </a:r>
            <a:endParaRPr lang="en-US" sz="1629" dirty="0"/>
          </a:p>
        </p:txBody>
      </p:sp>
      <p:sp>
        <p:nvSpPr>
          <p:cNvPr id="23" name="Text 19">
            <a:extLst>
              <a:ext uri="{FF2B5EF4-FFF2-40B4-BE49-F238E27FC236}">
                <a16:creationId xmlns:a16="http://schemas.microsoft.com/office/drawing/2014/main" id="{8D82E299-48BF-7DC5-0D39-44B76D291EF3}"/>
              </a:ext>
            </a:extLst>
          </p:cNvPr>
          <p:cNvSpPr/>
          <p:nvPr/>
        </p:nvSpPr>
        <p:spPr>
          <a:xfrm>
            <a:off x="1737836" y="6550700"/>
            <a:ext cx="6826925" cy="529590"/>
          </a:xfrm>
          <a:prstGeom prst="rect">
            <a:avLst/>
          </a:prstGeom>
          <a:noFill/>
          <a:ln/>
        </p:spPr>
        <p:txBody>
          <a:bodyPr wrap="square" rtlCol="0" anchor="t"/>
          <a:lstStyle/>
          <a:p>
            <a:pPr marL="0" indent="0" algn="l">
              <a:lnSpc>
                <a:spcPts val="2085"/>
              </a:lnSpc>
              <a:buNone/>
            </a:pPr>
            <a:r>
              <a:rPr lang="en-US" sz="1303" dirty="0">
                <a:solidFill>
                  <a:srgbClr val="49495A"/>
                </a:solidFill>
                <a:latin typeface="Open Sans" pitchFamily="34" charset="0"/>
                <a:ea typeface="Open Sans" pitchFamily="34" charset="-122"/>
                <a:cs typeface="Open Sans" pitchFamily="34" charset="-120"/>
              </a:rPr>
              <a:t>Implement targeted advertising campaigns, enhance content marketing strategies, and explore new channels for audience engagement.</a:t>
            </a:r>
            <a:endParaRPr lang="en-US" sz="1303" dirty="0"/>
          </a:p>
        </p:txBody>
      </p:sp>
    </p:spTree>
    <p:extLst>
      <p:ext uri="{BB962C8B-B14F-4D97-AF65-F5344CB8AC3E}">
        <p14:creationId xmlns:p14="http://schemas.microsoft.com/office/powerpoint/2010/main" val="19200012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D0FB2679-7C50-F3A3-1502-3CF57CAE65BB}"/>
              </a:ext>
            </a:extLst>
          </p:cNvPr>
          <p:cNvSpPr/>
          <p:nvPr/>
        </p:nvSpPr>
        <p:spPr>
          <a:xfrm>
            <a:off x="0" y="0"/>
            <a:ext cx="14630400" cy="8229600"/>
          </a:xfrm>
          <a:prstGeom prst="rect">
            <a:avLst/>
          </a:prstGeom>
          <a:solidFill>
            <a:srgbClr val="F4F0FF"/>
          </a:solidFill>
          <a:ln/>
        </p:spPr>
      </p:sp>
      <p:sp>
        <p:nvSpPr>
          <p:cNvPr id="3" name="Shape 1">
            <a:extLst>
              <a:ext uri="{FF2B5EF4-FFF2-40B4-BE49-F238E27FC236}">
                <a16:creationId xmlns:a16="http://schemas.microsoft.com/office/drawing/2014/main" id="{45CD7FB8-8C69-A970-D10A-67B2061DCC8D}"/>
              </a:ext>
            </a:extLst>
          </p:cNvPr>
          <p:cNvSpPr/>
          <p:nvPr/>
        </p:nvSpPr>
        <p:spPr>
          <a:xfrm>
            <a:off x="0" y="0"/>
            <a:ext cx="14630400" cy="8229600"/>
          </a:xfrm>
          <a:prstGeom prst="rect">
            <a:avLst/>
          </a:prstGeom>
          <a:solidFill>
            <a:srgbClr val="FBFAFF"/>
          </a:solidFill>
          <a:ln/>
        </p:spPr>
      </p:sp>
      <p:pic>
        <p:nvPicPr>
          <p:cNvPr id="4" name="Image 0" descr="preencoded.png">
            <a:extLst>
              <a:ext uri="{FF2B5EF4-FFF2-40B4-BE49-F238E27FC236}">
                <a16:creationId xmlns:a16="http://schemas.microsoft.com/office/drawing/2014/main" id="{3316F21A-05BD-2DA7-2BEB-F51486FA68D6}"/>
              </a:ext>
            </a:extLst>
          </p:cNvPr>
          <p:cNvPicPr>
            <a:picLocks noChangeAspect="1"/>
          </p:cNvPicPr>
          <p:nvPr/>
        </p:nvPicPr>
        <p:blipFill>
          <a:blip r:embed="rId2"/>
          <a:stretch>
            <a:fillRect/>
          </a:stretch>
        </p:blipFill>
        <p:spPr>
          <a:xfrm>
            <a:off x="0" y="0"/>
            <a:ext cx="5486400" cy="8229600"/>
          </a:xfrm>
          <a:prstGeom prst="rect">
            <a:avLst/>
          </a:prstGeom>
        </p:spPr>
      </p:pic>
      <p:pic>
        <p:nvPicPr>
          <p:cNvPr id="5" name="Image 1" descr="preencoded.png">
            <a:extLst>
              <a:ext uri="{FF2B5EF4-FFF2-40B4-BE49-F238E27FC236}">
                <a16:creationId xmlns:a16="http://schemas.microsoft.com/office/drawing/2014/main" id="{1443A05B-D981-52EF-4800-24D51A402FBC}"/>
              </a:ext>
            </a:extLst>
          </p:cNvPr>
          <p:cNvPicPr>
            <a:picLocks noChangeAspect="1"/>
          </p:cNvPicPr>
          <p:nvPr/>
        </p:nvPicPr>
        <p:blipFill>
          <a:blip r:embed="rId3"/>
          <a:stretch>
            <a:fillRect/>
          </a:stretch>
        </p:blipFill>
        <p:spPr>
          <a:xfrm>
            <a:off x="1249323" y="198358"/>
            <a:ext cx="2987635" cy="7832884"/>
          </a:xfrm>
          <a:prstGeom prst="rect">
            <a:avLst/>
          </a:prstGeom>
        </p:spPr>
      </p:pic>
      <p:sp>
        <p:nvSpPr>
          <p:cNvPr id="6" name="Text 2">
            <a:extLst>
              <a:ext uri="{FF2B5EF4-FFF2-40B4-BE49-F238E27FC236}">
                <a16:creationId xmlns:a16="http://schemas.microsoft.com/office/drawing/2014/main" id="{8954AD77-1B7F-4BA0-7157-191DE1D0503D}"/>
              </a:ext>
            </a:extLst>
          </p:cNvPr>
          <p:cNvSpPr/>
          <p:nvPr/>
        </p:nvSpPr>
        <p:spPr>
          <a:xfrm>
            <a:off x="6042065" y="690563"/>
            <a:ext cx="3969425" cy="496133"/>
          </a:xfrm>
          <a:prstGeom prst="rect">
            <a:avLst/>
          </a:prstGeom>
          <a:noFill/>
          <a:ln/>
        </p:spPr>
        <p:txBody>
          <a:bodyPr wrap="none" rtlCol="0" anchor="t"/>
          <a:lstStyle/>
          <a:p>
            <a:pPr marL="0" indent="0">
              <a:lnSpc>
                <a:spcPts val="3907"/>
              </a:lnSpc>
              <a:buNone/>
            </a:pPr>
            <a:r>
              <a:rPr lang="en-US" sz="3126" dirty="0">
                <a:solidFill>
                  <a:srgbClr val="5955EB"/>
                </a:solidFill>
                <a:latin typeface="Libre Baskerville" pitchFamily="34" charset="0"/>
                <a:ea typeface="Libre Baskerville" pitchFamily="34" charset="-122"/>
                <a:cs typeface="Libre Baskerville" pitchFamily="34" charset="-120"/>
              </a:rPr>
              <a:t>Conclusion</a:t>
            </a:r>
            <a:endParaRPr lang="en-US" sz="3126" dirty="0"/>
          </a:p>
        </p:txBody>
      </p:sp>
      <p:sp>
        <p:nvSpPr>
          <p:cNvPr id="7" name="Text 3">
            <a:extLst>
              <a:ext uri="{FF2B5EF4-FFF2-40B4-BE49-F238E27FC236}">
                <a16:creationId xmlns:a16="http://schemas.microsoft.com/office/drawing/2014/main" id="{4164F8D4-209A-112C-BD4F-9AACBE9940D2}"/>
              </a:ext>
            </a:extLst>
          </p:cNvPr>
          <p:cNvSpPr/>
          <p:nvPr/>
        </p:nvSpPr>
        <p:spPr>
          <a:xfrm>
            <a:off x="6042065" y="1424821"/>
            <a:ext cx="8032671" cy="1016318"/>
          </a:xfrm>
          <a:prstGeom prst="rect">
            <a:avLst/>
          </a:prstGeom>
          <a:noFill/>
          <a:ln/>
        </p:spPr>
        <p:txBody>
          <a:bodyPr wrap="square" rtlCol="0" anchor="t"/>
          <a:lstStyle/>
          <a:p>
            <a:pPr marL="0" indent="0">
              <a:lnSpc>
                <a:spcPts val="2000"/>
              </a:lnSpc>
              <a:buNone/>
            </a:pPr>
            <a:r>
              <a:rPr lang="en-US" sz="1250" dirty="0">
                <a:solidFill>
                  <a:srgbClr val="49495A"/>
                </a:solidFill>
                <a:latin typeface="Open Sans" pitchFamily="34" charset="0"/>
                <a:ea typeface="Open Sans" pitchFamily="34" charset="-122"/>
                <a:cs typeface="Open Sans" pitchFamily="34" charset="-120"/>
              </a:rPr>
              <a:t>The campaign has been successful in increasing brand awareness and lead generation, demonstrating a strong understanding of target audience needs and preferences. While the campaign achieved positive results, we have identified areas for improvement and will continue to prioritize data-driven strategies and customer engagement to ensure sustained success.</a:t>
            </a:r>
            <a:endParaRPr lang="en-US" sz="1250" dirty="0"/>
          </a:p>
        </p:txBody>
      </p:sp>
      <p:pic>
        <p:nvPicPr>
          <p:cNvPr id="8" name="Image 2" descr="preencoded.png">
            <a:extLst>
              <a:ext uri="{FF2B5EF4-FFF2-40B4-BE49-F238E27FC236}">
                <a16:creationId xmlns:a16="http://schemas.microsoft.com/office/drawing/2014/main" id="{CAE1289F-A086-84DC-1EE9-E22D92CB4B9D}"/>
              </a:ext>
            </a:extLst>
          </p:cNvPr>
          <p:cNvPicPr>
            <a:picLocks noChangeAspect="1"/>
          </p:cNvPicPr>
          <p:nvPr/>
        </p:nvPicPr>
        <p:blipFill>
          <a:blip r:embed="rId4"/>
          <a:stretch>
            <a:fillRect/>
          </a:stretch>
        </p:blipFill>
        <p:spPr>
          <a:xfrm>
            <a:off x="6042065" y="2619732"/>
            <a:ext cx="396835" cy="396835"/>
          </a:xfrm>
          <a:prstGeom prst="rect">
            <a:avLst/>
          </a:prstGeom>
        </p:spPr>
      </p:pic>
      <p:sp>
        <p:nvSpPr>
          <p:cNvPr id="9" name="Text 4">
            <a:extLst>
              <a:ext uri="{FF2B5EF4-FFF2-40B4-BE49-F238E27FC236}">
                <a16:creationId xmlns:a16="http://schemas.microsoft.com/office/drawing/2014/main" id="{52D01694-4DE1-168A-70DB-1CF3D08A5E5B}"/>
              </a:ext>
            </a:extLst>
          </p:cNvPr>
          <p:cNvSpPr/>
          <p:nvPr/>
        </p:nvSpPr>
        <p:spPr>
          <a:xfrm>
            <a:off x="6042065" y="3175278"/>
            <a:ext cx="1984653" cy="248007"/>
          </a:xfrm>
          <a:prstGeom prst="rect">
            <a:avLst/>
          </a:prstGeom>
          <a:noFill/>
          <a:ln/>
        </p:spPr>
        <p:txBody>
          <a:bodyPr wrap="none" rtlCol="0" anchor="t"/>
          <a:lstStyle/>
          <a:p>
            <a:pPr marL="0" indent="0" algn="l">
              <a:lnSpc>
                <a:spcPts val="1953"/>
              </a:lnSpc>
              <a:buNone/>
            </a:pPr>
            <a:r>
              <a:rPr lang="en-US" sz="1563" dirty="0">
                <a:solidFill>
                  <a:srgbClr val="5955EB"/>
                </a:solidFill>
                <a:latin typeface="Libre Baskerville" pitchFamily="34" charset="0"/>
                <a:ea typeface="Libre Baskerville" pitchFamily="34" charset="-122"/>
                <a:cs typeface="Libre Baskerville" pitchFamily="34" charset="-120"/>
              </a:rPr>
              <a:t>Success</a:t>
            </a:r>
            <a:endParaRPr lang="en-US" sz="1563" dirty="0"/>
          </a:p>
        </p:txBody>
      </p:sp>
      <p:sp>
        <p:nvSpPr>
          <p:cNvPr id="10" name="Text 5">
            <a:extLst>
              <a:ext uri="{FF2B5EF4-FFF2-40B4-BE49-F238E27FC236}">
                <a16:creationId xmlns:a16="http://schemas.microsoft.com/office/drawing/2014/main" id="{1461ADB9-01BB-3D81-5B07-A0930F7118C6}"/>
              </a:ext>
            </a:extLst>
          </p:cNvPr>
          <p:cNvSpPr/>
          <p:nvPr/>
        </p:nvSpPr>
        <p:spPr>
          <a:xfrm>
            <a:off x="6042065" y="3518535"/>
            <a:ext cx="8032671" cy="254079"/>
          </a:xfrm>
          <a:prstGeom prst="rect">
            <a:avLst/>
          </a:prstGeom>
          <a:noFill/>
          <a:ln/>
        </p:spPr>
        <p:txBody>
          <a:bodyPr wrap="none" rtlCol="0" anchor="t"/>
          <a:lstStyle/>
          <a:p>
            <a:pPr marL="0" indent="0" algn="l">
              <a:lnSpc>
                <a:spcPts val="2000"/>
              </a:lnSpc>
              <a:buNone/>
            </a:pPr>
            <a:r>
              <a:rPr lang="en-US" sz="1250" dirty="0">
                <a:solidFill>
                  <a:srgbClr val="49495A"/>
                </a:solidFill>
                <a:latin typeface="Open Sans" pitchFamily="34" charset="0"/>
                <a:ea typeface="Open Sans" pitchFamily="34" charset="-122"/>
                <a:cs typeface="Open Sans" pitchFamily="34" charset="-120"/>
              </a:rPr>
              <a:t>The campaign effectively increased brand awareness and lead generation, exceeding initial targets.</a:t>
            </a:r>
            <a:endParaRPr lang="en-US" sz="1250" dirty="0"/>
          </a:p>
        </p:txBody>
      </p:sp>
      <p:pic>
        <p:nvPicPr>
          <p:cNvPr id="11" name="Image 3" descr="preencoded.png">
            <a:extLst>
              <a:ext uri="{FF2B5EF4-FFF2-40B4-BE49-F238E27FC236}">
                <a16:creationId xmlns:a16="http://schemas.microsoft.com/office/drawing/2014/main" id="{157312C8-1AC1-AC2F-FCA7-99FDD6F40D4A}"/>
              </a:ext>
            </a:extLst>
          </p:cNvPr>
          <p:cNvPicPr>
            <a:picLocks noChangeAspect="1"/>
          </p:cNvPicPr>
          <p:nvPr/>
        </p:nvPicPr>
        <p:blipFill>
          <a:blip r:embed="rId5"/>
          <a:stretch>
            <a:fillRect/>
          </a:stretch>
        </p:blipFill>
        <p:spPr>
          <a:xfrm>
            <a:off x="6042065" y="4248864"/>
            <a:ext cx="396835" cy="396835"/>
          </a:xfrm>
          <a:prstGeom prst="rect">
            <a:avLst/>
          </a:prstGeom>
        </p:spPr>
      </p:pic>
      <p:sp>
        <p:nvSpPr>
          <p:cNvPr id="12" name="Text 6">
            <a:extLst>
              <a:ext uri="{FF2B5EF4-FFF2-40B4-BE49-F238E27FC236}">
                <a16:creationId xmlns:a16="http://schemas.microsoft.com/office/drawing/2014/main" id="{80F7299D-DD63-CA20-2897-7482CDECEF96}"/>
              </a:ext>
            </a:extLst>
          </p:cNvPr>
          <p:cNvSpPr/>
          <p:nvPr/>
        </p:nvSpPr>
        <p:spPr>
          <a:xfrm>
            <a:off x="6042065" y="4804410"/>
            <a:ext cx="1984653" cy="248007"/>
          </a:xfrm>
          <a:prstGeom prst="rect">
            <a:avLst/>
          </a:prstGeom>
          <a:noFill/>
          <a:ln/>
        </p:spPr>
        <p:txBody>
          <a:bodyPr wrap="none" rtlCol="0" anchor="t"/>
          <a:lstStyle/>
          <a:p>
            <a:pPr marL="0" indent="0" algn="l">
              <a:lnSpc>
                <a:spcPts val="1953"/>
              </a:lnSpc>
              <a:buNone/>
            </a:pPr>
            <a:r>
              <a:rPr lang="en-US" sz="1563" dirty="0">
                <a:solidFill>
                  <a:srgbClr val="5955EB"/>
                </a:solidFill>
                <a:latin typeface="Libre Baskerville" pitchFamily="34" charset="0"/>
                <a:ea typeface="Libre Baskerville" pitchFamily="34" charset="-122"/>
                <a:cs typeface="Libre Baskerville" pitchFamily="34" charset="-120"/>
              </a:rPr>
              <a:t>Insights</a:t>
            </a:r>
            <a:endParaRPr lang="en-US" sz="1563" dirty="0"/>
          </a:p>
        </p:txBody>
      </p:sp>
      <p:sp>
        <p:nvSpPr>
          <p:cNvPr id="13" name="Text 7">
            <a:extLst>
              <a:ext uri="{FF2B5EF4-FFF2-40B4-BE49-F238E27FC236}">
                <a16:creationId xmlns:a16="http://schemas.microsoft.com/office/drawing/2014/main" id="{099B74C5-3240-5B0E-D780-350A4545B399}"/>
              </a:ext>
            </a:extLst>
          </p:cNvPr>
          <p:cNvSpPr/>
          <p:nvPr/>
        </p:nvSpPr>
        <p:spPr>
          <a:xfrm>
            <a:off x="6042065" y="5147667"/>
            <a:ext cx="8032671" cy="508159"/>
          </a:xfrm>
          <a:prstGeom prst="rect">
            <a:avLst/>
          </a:prstGeom>
          <a:noFill/>
          <a:ln/>
        </p:spPr>
        <p:txBody>
          <a:bodyPr wrap="square" rtlCol="0" anchor="t"/>
          <a:lstStyle/>
          <a:p>
            <a:pPr marL="0" indent="0" algn="l">
              <a:lnSpc>
                <a:spcPts val="2000"/>
              </a:lnSpc>
              <a:buNone/>
            </a:pPr>
            <a:r>
              <a:rPr lang="en-US" sz="1250" dirty="0">
                <a:solidFill>
                  <a:srgbClr val="49495A"/>
                </a:solidFill>
                <a:latin typeface="Open Sans" pitchFamily="34" charset="0"/>
                <a:ea typeface="Open Sans" pitchFamily="34" charset="-122"/>
                <a:cs typeface="Open Sans" pitchFamily="34" charset="-120"/>
              </a:rPr>
              <a:t>We gained valuable insights into audience preferences, competitor strategies, and opportunities for optimization.</a:t>
            </a:r>
            <a:endParaRPr lang="en-US" sz="1250" dirty="0"/>
          </a:p>
        </p:txBody>
      </p:sp>
      <p:pic>
        <p:nvPicPr>
          <p:cNvPr id="14" name="Image 4" descr="preencoded.png">
            <a:extLst>
              <a:ext uri="{FF2B5EF4-FFF2-40B4-BE49-F238E27FC236}">
                <a16:creationId xmlns:a16="http://schemas.microsoft.com/office/drawing/2014/main" id="{19D48505-9283-6E4C-7584-3E976E624C91}"/>
              </a:ext>
            </a:extLst>
          </p:cNvPr>
          <p:cNvPicPr>
            <a:picLocks noChangeAspect="1"/>
          </p:cNvPicPr>
          <p:nvPr/>
        </p:nvPicPr>
        <p:blipFill>
          <a:blip r:embed="rId6"/>
          <a:stretch>
            <a:fillRect/>
          </a:stretch>
        </p:blipFill>
        <p:spPr>
          <a:xfrm>
            <a:off x="6042065" y="6132076"/>
            <a:ext cx="396835" cy="396835"/>
          </a:xfrm>
          <a:prstGeom prst="rect">
            <a:avLst/>
          </a:prstGeom>
        </p:spPr>
      </p:pic>
      <p:sp>
        <p:nvSpPr>
          <p:cNvPr id="15" name="Text 8">
            <a:extLst>
              <a:ext uri="{FF2B5EF4-FFF2-40B4-BE49-F238E27FC236}">
                <a16:creationId xmlns:a16="http://schemas.microsoft.com/office/drawing/2014/main" id="{C7378E16-F196-63C5-6603-121E36B1186B}"/>
              </a:ext>
            </a:extLst>
          </p:cNvPr>
          <p:cNvSpPr/>
          <p:nvPr/>
        </p:nvSpPr>
        <p:spPr>
          <a:xfrm>
            <a:off x="6042065" y="6687622"/>
            <a:ext cx="1984653" cy="248007"/>
          </a:xfrm>
          <a:prstGeom prst="rect">
            <a:avLst/>
          </a:prstGeom>
          <a:noFill/>
          <a:ln/>
        </p:spPr>
        <p:txBody>
          <a:bodyPr wrap="none" rtlCol="0" anchor="t"/>
          <a:lstStyle/>
          <a:p>
            <a:pPr marL="0" indent="0" algn="l">
              <a:lnSpc>
                <a:spcPts val="1953"/>
              </a:lnSpc>
              <a:buNone/>
            </a:pPr>
            <a:r>
              <a:rPr lang="en-US" sz="1563" dirty="0">
                <a:solidFill>
                  <a:srgbClr val="5955EB"/>
                </a:solidFill>
                <a:latin typeface="Libre Baskerville" pitchFamily="34" charset="0"/>
                <a:ea typeface="Libre Baskerville" pitchFamily="34" charset="-122"/>
                <a:cs typeface="Libre Baskerville" pitchFamily="34" charset="-120"/>
              </a:rPr>
              <a:t>Future</a:t>
            </a:r>
            <a:endParaRPr lang="en-US" sz="1563" dirty="0"/>
          </a:p>
        </p:txBody>
      </p:sp>
      <p:sp>
        <p:nvSpPr>
          <p:cNvPr id="16" name="Text 9">
            <a:extLst>
              <a:ext uri="{FF2B5EF4-FFF2-40B4-BE49-F238E27FC236}">
                <a16:creationId xmlns:a16="http://schemas.microsoft.com/office/drawing/2014/main" id="{F95764EC-915D-70CC-6AB5-28EF2FC95704}"/>
              </a:ext>
            </a:extLst>
          </p:cNvPr>
          <p:cNvSpPr/>
          <p:nvPr/>
        </p:nvSpPr>
        <p:spPr>
          <a:xfrm>
            <a:off x="6042065" y="7030879"/>
            <a:ext cx="8032671" cy="508159"/>
          </a:xfrm>
          <a:prstGeom prst="rect">
            <a:avLst/>
          </a:prstGeom>
          <a:noFill/>
          <a:ln/>
        </p:spPr>
        <p:txBody>
          <a:bodyPr wrap="square" rtlCol="0" anchor="t"/>
          <a:lstStyle/>
          <a:p>
            <a:pPr marL="0" indent="0" algn="l">
              <a:lnSpc>
                <a:spcPts val="2000"/>
              </a:lnSpc>
              <a:buNone/>
            </a:pPr>
            <a:r>
              <a:rPr lang="en-US" sz="1250" dirty="0">
                <a:solidFill>
                  <a:srgbClr val="49495A"/>
                </a:solidFill>
                <a:latin typeface="Open Sans" pitchFamily="34" charset="0"/>
                <a:ea typeface="Open Sans" pitchFamily="34" charset="-122"/>
                <a:cs typeface="Open Sans" pitchFamily="34" charset="-120"/>
              </a:rPr>
              <a:t>We will continue to refine our strategies, leveraging data-driven insights and customer feedback for ongoing success.</a:t>
            </a:r>
            <a:endParaRPr lang="en-US" sz="1250" dirty="0"/>
          </a:p>
        </p:txBody>
      </p:sp>
    </p:spTree>
    <p:extLst>
      <p:ext uri="{BB962C8B-B14F-4D97-AF65-F5344CB8AC3E}">
        <p14:creationId xmlns:p14="http://schemas.microsoft.com/office/powerpoint/2010/main" val="16849445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5" name="Image 1" descr="preencoded.png"/>
          <p:cNvPicPr>
            <a:picLocks noChangeAspect="1"/>
          </p:cNvPicPr>
          <p:nvPr/>
        </p:nvPicPr>
        <p:blipFill>
          <a:blip r:embed="rId4"/>
          <a:stretch>
            <a:fillRect/>
          </a:stretch>
        </p:blipFill>
        <p:spPr>
          <a:xfrm>
            <a:off x="9359979" y="1252776"/>
            <a:ext cx="5054322" cy="5724049"/>
          </a:xfrm>
          <a:prstGeom prst="rect">
            <a:avLst/>
          </a:prstGeom>
        </p:spPr>
      </p:pic>
      <p:sp>
        <p:nvSpPr>
          <p:cNvPr id="6" name="Text 2"/>
          <p:cNvSpPr/>
          <p:nvPr/>
        </p:nvSpPr>
        <p:spPr>
          <a:xfrm>
            <a:off x="604837" y="1091089"/>
            <a:ext cx="4546402" cy="540068"/>
          </a:xfrm>
          <a:prstGeom prst="rect">
            <a:avLst/>
          </a:prstGeom>
          <a:noFill/>
          <a:ln/>
        </p:spPr>
        <p:txBody>
          <a:bodyPr wrap="none" rtlCol="0" anchor="t"/>
          <a:lstStyle/>
          <a:p>
            <a:pPr marL="0" indent="0">
              <a:lnSpc>
                <a:spcPts val="4253"/>
              </a:lnSpc>
              <a:buNone/>
            </a:pPr>
            <a:r>
              <a:rPr lang="en-US" sz="3402" dirty="0">
                <a:solidFill>
                  <a:srgbClr val="5955EB"/>
                </a:solidFill>
                <a:latin typeface="Libre Baskerville" pitchFamily="34" charset="0"/>
                <a:ea typeface="Libre Baskerville" pitchFamily="34" charset="-122"/>
                <a:cs typeface="Libre Baskerville" pitchFamily="34" charset="-120"/>
              </a:rPr>
              <a:t>Campaign Overview</a:t>
            </a:r>
            <a:endParaRPr lang="en-US" sz="3402" dirty="0"/>
          </a:p>
        </p:txBody>
      </p:sp>
      <p:sp>
        <p:nvSpPr>
          <p:cNvPr id="7" name="Text 3"/>
          <p:cNvSpPr/>
          <p:nvPr/>
        </p:nvSpPr>
        <p:spPr>
          <a:xfrm>
            <a:off x="604837" y="1890355"/>
            <a:ext cx="7934325" cy="553164"/>
          </a:xfrm>
          <a:prstGeom prst="rect">
            <a:avLst/>
          </a:prstGeom>
          <a:noFill/>
          <a:ln/>
        </p:spPr>
        <p:txBody>
          <a:bodyPr wrap="square" rtlCol="0" anchor="t"/>
          <a:lstStyle/>
          <a:p>
            <a:pPr marL="0" indent="0">
              <a:lnSpc>
                <a:spcPts val="2177"/>
              </a:lnSpc>
              <a:buNone/>
            </a:pPr>
            <a:r>
              <a:rPr lang="en-US" sz="1361" dirty="0">
                <a:solidFill>
                  <a:srgbClr val="49495A"/>
                </a:solidFill>
                <a:latin typeface="Open Sans" pitchFamily="34" charset="0"/>
                <a:ea typeface="Open Sans" pitchFamily="34" charset="-122"/>
                <a:cs typeface="Open Sans" pitchFamily="34" charset="-120"/>
              </a:rPr>
              <a:t>The campaign aimed to increase brand awareness and generate leads for Intern Bridge private Limited. The campaign ran from June 10,2024 to July10,2024. utilizing a multi-channel approach.</a:t>
            </a:r>
            <a:endParaRPr lang="en-US" sz="1361" dirty="0"/>
          </a:p>
        </p:txBody>
      </p:sp>
      <p:sp>
        <p:nvSpPr>
          <p:cNvPr id="8" name="Shape 4"/>
          <p:cNvSpPr/>
          <p:nvPr/>
        </p:nvSpPr>
        <p:spPr>
          <a:xfrm>
            <a:off x="604837" y="2637830"/>
            <a:ext cx="7934325" cy="995601"/>
          </a:xfrm>
          <a:prstGeom prst="roundRect">
            <a:avLst>
              <a:gd name="adj" fmla="val 10415"/>
            </a:avLst>
          </a:prstGeom>
          <a:solidFill>
            <a:srgbClr val="DED6FF"/>
          </a:solidFill>
          <a:ln/>
        </p:spPr>
      </p:sp>
      <p:sp>
        <p:nvSpPr>
          <p:cNvPr id="9" name="Text 5"/>
          <p:cNvSpPr/>
          <p:nvPr/>
        </p:nvSpPr>
        <p:spPr>
          <a:xfrm>
            <a:off x="777597" y="2810589"/>
            <a:ext cx="2160270" cy="269915"/>
          </a:xfrm>
          <a:prstGeom prst="rect">
            <a:avLst/>
          </a:prstGeom>
          <a:noFill/>
          <a:ln/>
        </p:spPr>
        <p:txBody>
          <a:bodyPr wrap="none" rtlCol="0" anchor="t"/>
          <a:lstStyle/>
          <a:p>
            <a:pPr marL="0" indent="0">
              <a:lnSpc>
                <a:spcPts val="2126"/>
              </a:lnSpc>
              <a:buNone/>
            </a:pPr>
            <a:r>
              <a:rPr lang="en-US" sz="1701" dirty="0">
                <a:solidFill>
                  <a:srgbClr val="5955EB"/>
                </a:solidFill>
                <a:latin typeface="Libre Baskerville" pitchFamily="34" charset="0"/>
                <a:ea typeface="Libre Baskerville" pitchFamily="34" charset="-122"/>
                <a:cs typeface="Libre Baskerville" pitchFamily="34" charset="-120"/>
              </a:rPr>
              <a:t>Social Media</a:t>
            </a:r>
            <a:endParaRPr lang="en-US" sz="1701" dirty="0"/>
          </a:p>
        </p:txBody>
      </p:sp>
      <p:sp>
        <p:nvSpPr>
          <p:cNvPr id="10" name="Text 6"/>
          <p:cNvSpPr/>
          <p:nvPr/>
        </p:nvSpPr>
        <p:spPr>
          <a:xfrm>
            <a:off x="777597" y="3184088"/>
            <a:ext cx="7588806" cy="276582"/>
          </a:xfrm>
          <a:prstGeom prst="rect">
            <a:avLst/>
          </a:prstGeom>
          <a:noFill/>
          <a:ln/>
        </p:spPr>
        <p:txBody>
          <a:bodyPr wrap="none" rtlCol="0" anchor="t"/>
          <a:lstStyle/>
          <a:p>
            <a:pPr marL="0" indent="0">
              <a:lnSpc>
                <a:spcPts val="2177"/>
              </a:lnSpc>
              <a:buNone/>
            </a:pPr>
            <a:r>
              <a:rPr lang="en-US" sz="1361" dirty="0">
                <a:solidFill>
                  <a:srgbClr val="49495A"/>
                </a:solidFill>
                <a:latin typeface="Open Sans" pitchFamily="34" charset="0"/>
                <a:ea typeface="Open Sans" pitchFamily="34" charset="-122"/>
                <a:cs typeface="Open Sans" pitchFamily="34" charset="-120"/>
              </a:rPr>
              <a:t>Engaging content on Facebook, Instagram, and LinkedIn to reach target audiences.</a:t>
            </a:r>
            <a:endParaRPr lang="en-US" sz="1361" dirty="0"/>
          </a:p>
        </p:txBody>
      </p:sp>
      <p:sp>
        <p:nvSpPr>
          <p:cNvPr id="11" name="Shape 7"/>
          <p:cNvSpPr/>
          <p:nvPr/>
        </p:nvSpPr>
        <p:spPr>
          <a:xfrm>
            <a:off x="604837" y="3806190"/>
            <a:ext cx="7934325" cy="995601"/>
          </a:xfrm>
          <a:prstGeom prst="roundRect">
            <a:avLst>
              <a:gd name="adj" fmla="val 10415"/>
            </a:avLst>
          </a:prstGeom>
          <a:solidFill>
            <a:srgbClr val="DED6FF"/>
          </a:solidFill>
          <a:ln/>
        </p:spPr>
      </p:sp>
      <p:sp>
        <p:nvSpPr>
          <p:cNvPr id="12" name="Text 8"/>
          <p:cNvSpPr/>
          <p:nvPr/>
        </p:nvSpPr>
        <p:spPr>
          <a:xfrm>
            <a:off x="777597" y="3978950"/>
            <a:ext cx="2160270" cy="269915"/>
          </a:xfrm>
          <a:prstGeom prst="rect">
            <a:avLst/>
          </a:prstGeom>
          <a:noFill/>
          <a:ln/>
        </p:spPr>
        <p:txBody>
          <a:bodyPr wrap="none" rtlCol="0" anchor="t"/>
          <a:lstStyle/>
          <a:p>
            <a:pPr marL="0" indent="0">
              <a:lnSpc>
                <a:spcPts val="2126"/>
              </a:lnSpc>
              <a:buNone/>
            </a:pPr>
            <a:r>
              <a:rPr lang="en-US" sz="1701" dirty="0">
                <a:solidFill>
                  <a:srgbClr val="5955EB"/>
                </a:solidFill>
                <a:latin typeface="Libre Baskerville" pitchFamily="34" charset="0"/>
                <a:ea typeface="Libre Baskerville" pitchFamily="34" charset="-122"/>
                <a:cs typeface="Libre Baskerville" pitchFamily="34" charset="-120"/>
              </a:rPr>
              <a:t>Email Marketing</a:t>
            </a:r>
            <a:endParaRPr lang="en-US" sz="1701" dirty="0"/>
          </a:p>
        </p:txBody>
      </p:sp>
      <p:sp>
        <p:nvSpPr>
          <p:cNvPr id="13" name="Text 9"/>
          <p:cNvSpPr/>
          <p:nvPr/>
        </p:nvSpPr>
        <p:spPr>
          <a:xfrm>
            <a:off x="777597" y="4352449"/>
            <a:ext cx="7588806" cy="276582"/>
          </a:xfrm>
          <a:prstGeom prst="rect">
            <a:avLst/>
          </a:prstGeom>
          <a:noFill/>
          <a:ln/>
        </p:spPr>
        <p:txBody>
          <a:bodyPr wrap="none" rtlCol="0" anchor="t"/>
          <a:lstStyle/>
          <a:p>
            <a:pPr marL="0" indent="0">
              <a:lnSpc>
                <a:spcPts val="2177"/>
              </a:lnSpc>
              <a:buNone/>
            </a:pPr>
            <a:r>
              <a:rPr lang="en-US" sz="1361" dirty="0">
                <a:solidFill>
                  <a:srgbClr val="49495A"/>
                </a:solidFill>
                <a:latin typeface="Open Sans" pitchFamily="34" charset="0"/>
                <a:ea typeface="Open Sans" pitchFamily="34" charset="-122"/>
                <a:cs typeface="Open Sans" pitchFamily="34" charset="-120"/>
              </a:rPr>
              <a:t>Targeted email campaigns to nurture leads and promote special offers.</a:t>
            </a:r>
            <a:endParaRPr lang="en-US" sz="1361" dirty="0"/>
          </a:p>
        </p:txBody>
      </p:sp>
      <p:sp>
        <p:nvSpPr>
          <p:cNvPr id="14" name="Shape 10"/>
          <p:cNvSpPr/>
          <p:nvPr/>
        </p:nvSpPr>
        <p:spPr>
          <a:xfrm>
            <a:off x="604837" y="4974550"/>
            <a:ext cx="7934325" cy="995601"/>
          </a:xfrm>
          <a:prstGeom prst="roundRect">
            <a:avLst>
              <a:gd name="adj" fmla="val 10415"/>
            </a:avLst>
          </a:prstGeom>
          <a:solidFill>
            <a:srgbClr val="DED6FF"/>
          </a:solidFill>
          <a:ln/>
        </p:spPr>
      </p:sp>
      <p:sp>
        <p:nvSpPr>
          <p:cNvPr id="15" name="Text 11"/>
          <p:cNvSpPr/>
          <p:nvPr/>
        </p:nvSpPr>
        <p:spPr>
          <a:xfrm>
            <a:off x="777597" y="5147310"/>
            <a:ext cx="2160270" cy="269915"/>
          </a:xfrm>
          <a:prstGeom prst="rect">
            <a:avLst/>
          </a:prstGeom>
          <a:noFill/>
          <a:ln/>
        </p:spPr>
        <p:txBody>
          <a:bodyPr wrap="none" rtlCol="0" anchor="t"/>
          <a:lstStyle/>
          <a:p>
            <a:pPr marL="0" indent="0">
              <a:lnSpc>
                <a:spcPts val="2126"/>
              </a:lnSpc>
              <a:buNone/>
            </a:pPr>
            <a:r>
              <a:rPr lang="en-US" sz="1701" dirty="0">
                <a:solidFill>
                  <a:srgbClr val="5955EB"/>
                </a:solidFill>
                <a:latin typeface="Libre Baskerville" pitchFamily="34" charset="0"/>
                <a:ea typeface="Libre Baskerville" pitchFamily="34" charset="-122"/>
                <a:cs typeface="Libre Baskerville" pitchFamily="34" charset="-120"/>
              </a:rPr>
              <a:t>Paid Advertising</a:t>
            </a:r>
            <a:endParaRPr lang="en-US" sz="1701" dirty="0"/>
          </a:p>
        </p:txBody>
      </p:sp>
      <p:sp>
        <p:nvSpPr>
          <p:cNvPr id="16" name="Text 12"/>
          <p:cNvSpPr/>
          <p:nvPr/>
        </p:nvSpPr>
        <p:spPr>
          <a:xfrm>
            <a:off x="777597" y="5520809"/>
            <a:ext cx="7588806" cy="276582"/>
          </a:xfrm>
          <a:prstGeom prst="rect">
            <a:avLst/>
          </a:prstGeom>
          <a:noFill/>
          <a:ln/>
        </p:spPr>
        <p:txBody>
          <a:bodyPr wrap="none" rtlCol="0" anchor="t"/>
          <a:lstStyle/>
          <a:p>
            <a:pPr marL="0" indent="0">
              <a:lnSpc>
                <a:spcPts val="2177"/>
              </a:lnSpc>
              <a:buNone/>
            </a:pPr>
            <a:r>
              <a:rPr lang="en-US" sz="1361" dirty="0">
                <a:solidFill>
                  <a:srgbClr val="49495A"/>
                </a:solidFill>
                <a:latin typeface="Open Sans" pitchFamily="34" charset="0"/>
                <a:ea typeface="Open Sans" pitchFamily="34" charset="-122"/>
                <a:cs typeface="Open Sans" pitchFamily="34" charset="-120"/>
              </a:rPr>
              <a:t>Leveraging Google Ads and Facebook Ads to drive website traffic and conversions.</a:t>
            </a:r>
            <a:endParaRPr lang="en-US" sz="1361" dirty="0"/>
          </a:p>
        </p:txBody>
      </p:sp>
      <p:sp>
        <p:nvSpPr>
          <p:cNvPr id="17" name="Shape 13"/>
          <p:cNvSpPr/>
          <p:nvPr/>
        </p:nvSpPr>
        <p:spPr>
          <a:xfrm>
            <a:off x="604837" y="6142911"/>
            <a:ext cx="7934325" cy="995601"/>
          </a:xfrm>
          <a:prstGeom prst="roundRect">
            <a:avLst>
              <a:gd name="adj" fmla="val 10415"/>
            </a:avLst>
          </a:prstGeom>
          <a:solidFill>
            <a:srgbClr val="DED6FF"/>
          </a:solidFill>
          <a:ln/>
        </p:spPr>
      </p:sp>
      <p:sp>
        <p:nvSpPr>
          <p:cNvPr id="18" name="Text 14"/>
          <p:cNvSpPr/>
          <p:nvPr/>
        </p:nvSpPr>
        <p:spPr>
          <a:xfrm>
            <a:off x="777597" y="6315670"/>
            <a:ext cx="2438400" cy="269915"/>
          </a:xfrm>
          <a:prstGeom prst="rect">
            <a:avLst/>
          </a:prstGeom>
          <a:noFill/>
          <a:ln/>
        </p:spPr>
        <p:txBody>
          <a:bodyPr wrap="none" rtlCol="0" anchor="t"/>
          <a:lstStyle/>
          <a:p>
            <a:pPr marL="0" indent="0">
              <a:lnSpc>
                <a:spcPts val="2126"/>
              </a:lnSpc>
              <a:buNone/>
            </a:pPr>
            <a:r>
              <a:rPr lang="en-US" sz="1701" dirty="0">
                <a:solidFill>
                  <a:srgbClr val="5955EB"/>
                </a:solidFill>
                <a:latin typeface="Libre Baskerville" pitchFamily="34" charset="0"/>
                <a:ea typeface="Libre Baskerville" pitchFamily="34" charset="-122"/>
                <a:cs typeface="Libre Baskerville" pitchFamily="34" charset="-120"/>
              </a:rPr>
              <a:t>Website Optimization</a:t>
            </a:r>
            <a:endParaRPr lang="en-US" sz="1701" dirty="0"/>
          </a:p>
        </p:txBody>
      </p:sp>
      <p:sp>
        <p:nvSpPr>
          <p:cNvPr id="19" name="Text 15"/>
          <p:cNvSpPr/>
          <p:nvPr/>
        </p:nvSpPr>
        <p:spPr>
          <a:xfrm>
            <a:off x="777597" y="6689169"/>
            <a:ext cx="7588806" cy="276582"/>
          </a:xfrm>
          <a:prstGeom prst="rect">
            <a:avLst/>
          </a:prstGeom>
          <a:noFill/>
          <a:ln/>
        </p:spPr>
        <p:txBody>
          <a:bodyPr wrap="none" rtlCol="0" anchor="t"/>
          <a:lstStyle/>
          <a:p>
            <a:pPr marL="0" indent="0">
              <a:lnSpc>
                <a:spcPts val="2177"/>
              </a:lnSpc>
              <a:buNone/>
            </a:pPr>
            <a:r>
              <a:rPr lang="en-US" sz="1361" dirty="0">
                <a:solidFill>
                  <a:srgbClr val="49495A"/>
                </a:solidFill>
                <a:latin typeface="Open Sans" pitchFamily="34" charset="0"/>
                <a:ea typeface="Open Sans" pitchFamily="34" charset="-122"/>
                <a:cs typeface="Open Sans" pitchFamily="34" charset="-120"/>
              </a:rPr>
              <a:t>Improving website usability, content, and SEO to enhance user experience and conversions.</a:t>
            </a:r>
            <a:endParaRPr lang="en-US" sz="136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sp>
        <p:nvSpPr>
          <p:cNvPr id="4" name="Text 2"/>
          <p:cNvSpPr/>
          <p:nvPr/>
        </p:nvSpPr>
        <p:spPr>
          <a:xfrm>
            <a:off x="864037" y="1607344"/>
            <a:ext cx="6172200" cy="771525"/>
          </a:xfrm>
          <a:prstGeom prst="rect">
            <a:avLst/>
          </a:prstGeom>
          <a:noFill/>
          <a:ln/>
        </p:spPr>
        <p:txBody>
          <a:bodyPr wrap="none" rtlCol="0" anchor="t"/>
          <a:lstStyle/>
          <a:p>
            <a:pPr marL="0" indent="0">
              <a:lnSpc>
                <a:spcPts val="6075"/>
              </a:lnSpc>
              <a:buNone/>
            </a:pPr>
            <a:r>
              <a:rPr lang="en-US" sz="4860" dirty="0">
                <a:solidFill>
                  <a:srgbClr val="5955EB"/>
                </a:solidFill>
                <a:latin typeface="Libre Baskerville" pitchFamily="34" charset="0"/>
                <a:ea typeface="Libre Baskerville" pitchFamily="34" charset="-122"/>
                <a:cs typeface="Libre Baskerville" pitchFamily="34" charset="-120"/>
              </a:rPr>
              <a:t>Target Audience</a:t>
            </a:r>
            <a:endParaRPr lang="en-US" sz="4860" dirty="0"/>
          </a:p>
        </p:txBody>
      </p:sp>
      <p:sp>
        <p:nvSpPr>
          <p:cNvPr id="5" name="Text 3"/>
          <p:cNvSpPr/>
          <p:nvPr/>
        </p:nvSpPr>
        <p:spPr>
          <a:xfrm>
            <a:off x="864037" y="2872621"/>
            <a:ext cx="12902327" cy="790099"/>
          </a:xfrm>
          <a:prstGeom prst="rect">
            <a:avLst/>
          </a:prstGeom>
          <a:noFill/>
          <a:ln/>
        </p:spPr>
        <p:txBody>
          <a:bodyPr wrap="square" rtlCol="0" anchor="t"/>
          <a:lstStyle/>
          <a:p>
            <a:pPr marL="0" indent="0">
              <a:lnSpc>
                <a:spcPts val="3110"/>
              </a:lnSpc>
              <a:buNone/>
            </a:pPr>
            <a:r>
              <a:rPr lang="en-US" sz="1944" dirty="0">
                <a:solidFill>
                  <a:srgbClr val="49495A"/>
                </a:solidFill>
                <a:latin typeface="Open Sans" pitchFamily="34" charset="0"/>
                <a:ea typeface="Open Sans" pitchFamily="34" charset="-122"/>
                <a:cs typeface="Open Sans" pitchFamily="34" charset="-120"/>
              </a:rPr>
              <a:t>The campaign targeted individuals between the ages of 18 and 35, residing in major metropolitan areas across the country.</a:t>
            </a:r>
            <a:endParaRPr lang="en-US" sz="1944" dirty="0"/>
          </a:p>
        </p:txBody>
      </p:sp>
      <p:sp>
        <p:nvSpPr>
          <p:cNvPr id="6" name="Text 4"/>
          <p:cNvSpPr/>
          <p:nvPr/>
        </p:nvSpPr>
        <p:spPr>
          <a:xfrm>
            <a:off x="864037" y="4187190"/>
            <a:ext cx="3086100" cy="385763"/>
          </a:xfrm>
          <a:prstGeom prst="rect">
            <a:avLst/>
          </a:prstGeom>
          <a:noFill/>
          <a:ln/>
        </p:spPr>
        <p:txBody>
          <a:bodyPr wrap="none" rtlCol="0" anchor="t"/>
          <a:lstStyle/>
          <a:p>
            <a:pPr marL="0" indent="0">
              <a:lnSpc>
                <a:spcPts val="3038"/>
              </a:lnSpc>
              <a:buNone/>
            </a:pPr>
            <a:r>
              <a:rPr lang="en-US" sz="2430" dirty="0">
                <a:solidFill>
                  <a:srgbClr val="5955EB"/>
                </a:solidFill>
                <a:latin typeface="Libre Baskerville" pitchFamily="34" charset="0"/>
                <a:ea typeface="Libre Baskerville" pitchFamily="34" charset="-122"/>
                <a:cs typeface="Libre Baskerville" pitchFamily="34" charset="-120"/>
              </a:rPr>
              <a:t>Demographics</a:t>
            </a:r>
            <a:endParaRPr lang="en-US" sz="2430" dirty="0"/>
          </a:p>
        </p:txBody>
      </p:sp>
      <p:sp>
        <p:nvSpPr>
          <p:cNvPr id="7" name="Text 5"/>
          <p:cNvSpPr/>
          <p:nvPr/>
        </p:nvSpPr>
        <p:spPr>
          <a:xfrm>
            <a:off x="864037" y="4819769"/>
            <a:ext cx="3898821" cy="1580198"/>
          </a:xfrm>
          <a:prstGeom prst="rect">
            <a:avLst/>
          </a:prstGeom>
          <a:noFill/>
          <a:ln/>
        </p:spPr>
        <p:txBody>
          <a:bodyPr wrap="square" rtlCol="0" anchor="t"/>
          <a:lstStyle/>
          <a:p>
            <a:pPr marL="0" indent="0">
              <a:lnSpc>
                <a:spcPts val="3110"/>
              </a:lnSpc>
              <a:buNone/>
            </a:pPr>
            <a:r>
              <a:rPr lang="en-US" sz="1944" dirty="0">
                <a:solidFill>
                  <a:srgbClr val="49495A"/>
                </a:solidFill>
                <a:latin typeface="Open Sans" pitchFamily="34" charset="0"/>
                <a:ea typeface="Open Sans" pitchFamily="34" charset="-122"/>
                <a:cs typeface="Open Sans" pitchFamily="34" charset="-120"/>
              </a:rPr>
              <a:t>Young professionals, recent graduates, and college students seeking career opportunities and internships.</a:t>
            </a:r>
            <a:endParaRPr lang="en-US" sz="1944" dirty="0"/>
          </a:p>
        </p:txBody>
      </p:sp>
      <p:sp>
        <p:nvSpPr>
          <p:cNvPr id="8" name="Text 6"/>
          <p:cNvSpPr/>
          <p:nvPr/>
        </p:nvSpPr>
        <p:spPr>
          <a:xfrm>
            <a:off x="5372695" y="4187190"/>
            <a:ext cx="3086100" cy="385763"/>
          </a:xfrm>
          <a:prstGeom prst="rect">
            <a:avLst/>
          </a:prstGeom>
          <a:noFill/>
          <a:ln/>
        </p:spPr>
        <p:txBody>
          <a:bodyPr wrap="none" rtlCol="0" anchor="t"/>
          <a:lstStyle/>
          <a:p>
            <a:pPr marL="0" indent="0">
              <a:lnSpc>
                <a:spcPts val="3038"/>
              </a:lnSpc>
              <a:buNone/>
            </a:pPr>
            <a:r>
              <a:rPr lang="en-US" sz="2430" dirty="0">
                <a:solidFill>
                  <a:srgbClr val="5955EB"/>
                </a:solidFill>
                <a:latin typeface="Libre Baskerville" pitchFamily="34" charset="0"/>
                <a:ea typeface="Libre Baskerville" pitchFamily="34" charset="-122"/>
                <a:cs typeface="Libre Baskerville" pitchFamily="34" charset="-120"/>
              </a:rPr>
              <a:t>Interests</a:t>
            </a:r>
            <a:endParaRPr lang="en-US" sz="2430" dirty="0"/>
          </a:p>
        </p:txBody>
      </p:sp>
      <p:sp>
        <p:nvSpPr>
          <p:cNvPr id="9" name="Text 7"/>
          <p:cNvSpPr/>
          <p:nvPr/>
        </p:nvSpPr>
        <p:spPr>
          <a:xfrm>
            <a:off x="5372695" y="4819769"/>
            <a:ext cx="3898821" cy="1580198"/>
          </a:xfrm>
          <a:prstGeom prst="rect">
            <a:avLst/>
          </a:prstGeom>
          <a:noFill/>
          <a:ln/>
        </p:spPr>
        <p:txBody>
          <a:bodyPr wrap="square" rtlCol="0" anchor="t"/>
          <a:lstStyle/>
          <a:p>
            <a:pPr marL="0" indent="0">
              <a:lnSpc>
                <a:spcPts val="3110"/>
              </a:lnSpc>
              <a:buNone/>
            </a:pPr>
            <a:r>
              <a:rPr lang="en-US" sz="1944" dirty="0">
                <a:solidFill>
                  <a:srgbClr val="49495A"/>
                </a:solidFill>
                <a:latin typeface="Open Sans" pitchFamily="34" charset="0"/>
                <a:ea typeface="Open Sans" pitchFamily="34" charset="-122"/>
                <a:cs typeface="Open Sans" pitchFamily="34" charset="-120"/>
              </a:rPr>
              <a:t>Technology, business, entrepreneurship, career development, and professional networking.</a:t>
            </a:r>
            <a:endParaRPr lang="en-US" sz="1944" dirty="0"/>
          </a:p>
        </p:txBody>
      </p:sp>
      <p:sp>
        <p:nvSpPr>
          <p:cNvPr id="10" name="Text 8"/>
          <p:cNvSpPr/>
          <p:nvPr/>
        </p:nvSpPr>
        <p:spPr>
          <a:xfrm>
            <a:off x="9881354" y="4187190"/>
            <a:ext cx="3086100" cy="385763"/>
          </a:xfrm>
          <a:prstGeom prst="rect">
            <a:avLst/>
          </a:prstGeom>
          <a:noFill/>
          <a:ln/>
        </p:spPr>
        <p:txBody>
          <a:bodyPr wrap="none" rtlCol="0" anchor="t"/>
          <a:lstStyle/>
          <a:p>
            <a:pPr marL="0" indent="0">
              <a:lnSpc>
                <a:spcPts val="3038"/>
              </a:lnSpc>
              <a:buNone/>
            </a:pPr>
            <a:r>
              <a:rPr lang="en-US" sz="2430" dirty="0">
                <a:solidFill>
                  <a:srgbClr val="5955EB"/>
                </a:solidFill>
                <a:latin typeface="Libre Baskerville" pitchFamily="34" charset="0"/>
                <a:ea typeface="Libre Baskerville" pitchFamily="34" charset="-122"/>
                <a:cs typeface="Libre Baskerville" pitchFamily="34" charset="-120"/>
              </a:rPr>
              <a:t>Behavior</a:t>
            </a:r>
            <a:endParaRPr lang="en-US" sz="2430" dirty="0"/>
          </a:p>
        </p:txBody>
      </p:sp>
      <p:sp>
        <p:nvSpPr>
          <p:cNvPr id="11" name="Text 9"/>
          <p:cNvSpPr/>
          <p:nvPr/>
        </p:nvSpPr>
        <p:spPr>
          <a:xfrm>
            <a:off x="9881354" y="4819769"/>
            <a:ext cx="3898821" cy="1580198"/>
          </a:xfrm>
          <a:prstGeom prst="rect">
            <a:avLst/>
          </a:prstGeom>
          <a:noFill/>
          <a:ln/>
        </p:spPr>
        <p:txBody>
          <a:bodyPr wrap="square" rtlCol="0" anchor="t"/>
          <a:lstStyle/>
          <a:p>
            <a:pPr marL="0" indent="0">
              <a:lnSpc>
                <a:spcPts val="3110"/>
              </a:lnSpc>
              <a:buNone/>
            </a:pPr>
            <a:r>
              <a:rPr lang="en-US" sz="1944" dirty="0">
                <a:solidFill>
                  <a:srgbClr val="49495A"/>
                </a:solidFill>
                <a:latin typeface="Open Sans" pitchFamily="34" charset="0"/>
                <a:ea typeface="Open Sans" pitchFamily="34" charset="-122"/>
                <a:cs typeface="Open Sans" pitchFamily="34" charset="-120"/>
              </a:rPr>
              <a:t>Active on social media platforms, engage with online content, and research career opportunities online.</a:t>
            </a:r>
            <a:endParaRPr lang="en-US" sz="1944"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42697"/>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0" y="0"/>
            <a:ext cx="14630400" cy="2492812"/>
          </a:xfrm>
          <a:prstGeom prst="rect">
            <a:avLst/>
          </a:prstGeom>
        </p:spPr>
      </p:pic>
      <p:sp>
        <p:nvSpPr>
          <p:cNvPr id="5" name="Text 2"/>
          <p:cNvSpPr/>
          <p:nvPr/>
        </p:nvSpPr>
        <p:spPr>
          <a:xfrm>
            <a:off x="1868210" y="3041213"/>
            <a:ext cx="5618798" cy="623292"/>
          </a:xfrm>
          <a:prstGeom prst="rect">
            <a:avLst/>
          </a:prstGeom>
          <a:noFill/>
          <a:ln/>
        </p:spPr>
        <p:txBody>
          <a:bodyPr wrap="none" rtlCol="0" anchor="t"/>
          <a:lstStyle/>
          <a:p>
            <a:pPr marL="0" indent="0">
              <a:lnSpc>
                <a:spcPts val="4907"/>
              </a:lnSpc>
              <a:buNone/>
            </a:pPr>
            <a:r>
              <a:rPr lang="en-US" sz="3926" dirty="0">
                <a:solidFill>
                  <a:srgbClr val="5955EB"/>
                </a:solidFill>
                <a:latin typeface="Libre Baskerville" pitchFamily="34" charset="0"/>
                <a:ea typeface="Libre Baskerville" pitchFamily="34" charset="-122"/>
                <a:cs typeface="Libre Baskerville" pitchFamily="34" charset="-120"/>
              </a:rPr>
              <a:t>Key Metrics Overview</a:t>
            </a:r>
            <a:endParaRPr lang="en-US" sz="3926" dirty="0"/>
          </a:p>
        </p:txBody>
      </p:sp>
      <p:sp>
        <p:nvSpPr>
          <p:cNvPr id="6" name="Text 3"/>
          <p:cNvSpPr/>
          <p:nvPr/>
        </p:nvSpPr>
        <p:spPr>
          <a:xfrm>
            <a:off x="1868210" y="3963591"/>
            <a:ext cx="10893862" cy="638175"/>
          </a:xfrm>
          <a:prstGeom prst="rect">
            <a:avLst/>
          </a:prstGeom>
          <a:noFill/>
          <a:ln/>
        </p:spPr>
        <p:txBody>
          <a:bodyPr wrap="square" rtlCol="0" anchor="t"/>
          <a:lstStyle/>
          <a:p>
            <a:pPr marL="0" indent="0">
              <a:lnSpc>
                <a:spcPts val="2513"/>
              </a:lnSpc>
              <a:buNone/>
            </a:pPr>
            <a:r>
              <a:rPr lang="en-US" sz="1570" dirty="0">
                <a:solidFill>
                  <a:srgbClr val="49495A"/>
                </a:solidFill>
                <a:latin typeface="Open Sans" pitchFamily="34" charset="0"/>
                <a:ea typeface="Open Sans" pitchFamily="34" charset="-122"/>
                <a:cs typeface="Open Sans" pitchFamily="34" charset="-120"/>
              </a:rPr>
              <a:t>The campaign achieved significant reach and engagement across various channels, resulting in a positive impact on key performance indicators.</a:t>
            </a:r>
            <a:endParaRPr lang="en-US" sz="1570" dirty="0"/>
          </a:p>
        </p:txBody>
      </p:sp>
      <p:sp>
        <p:nvSpPr>
          <p:cNvPr id="7" name="Shape 4"/>
          <p:cNvSpPr/>
          <p:nvPr/>
        </p:nvSpPr>
        <p:spPr>
          <a:xfrm>
            <a:off x="1868210" y="4826079"/>
            <a:ext cx="10893862" cy="573643"/>
          </a:xfrm>
          <a:prstGeom prst="rect">
            <a:avLst/>
          </a:prstGeom>
          <a:solidFill>
            <a:srgbClr val="DED6FF"/>
          </a:solidFill>
          <a:ln/>
        </p:spPr>
      </p:sp>
      <p:sp>
        <p:nvSpPr>
          <p:cNvPr id="8" name="Text 5"/>
          <p:cNvSpPr/>
          <p:nvPr/>
        </p:nvSpPr>
        <p:spPr>
          <a:xfrm>
            <a:off x="2067758" y="4953357"/>
            <a:ext cx="5044202" cy="319088"/>
          </a:xfrm>
          <a:prstGeom prst="rect">
            <a:avLst/>
          </a:prstGeom>
          <a:noFill/>
          <a:ln/>
        </p:spPr>
        <p:txBody>
          <a:bodyPr wrap="none" rtlCol="0" anchor="t"/>
          <a:lstStyle/>
          <a:p>
            <a:pPr marL="0" indent="0">
              <a:lnSpc>
                <a:spcPts val="2513"/>
              </a:lnSpc>
              <a:buNone/>
            </a:pPr>
            <a:r>
              <a:rPr lang="en-US" sz="1570" dirty="0">
                <a:solidFill>
                  <a:srgbClr val="49495A"/>
                </a:solidFill>
                <a:latin typeface="Open Sans" pitchFamily="34" charset="0"/>
                <a:ea typeface="Open Sans" pitchFamily="34" charset="-122"/>
                <a:cs typeface="Open Sans" pitchFamily="34" charset="-120"/>
              </a:rPr>
              <a:t>Metric</a:t>
            </a:r>
            <a:endParaRPr lang="en-US" sz="1570" dirty="0"/>
          </a:p>
        </p:txBody>
      </p:sp>
      <p:sp>
        <p:nvSpPr>
          <p:cNvPr id="9" name="Text 6"/>
          <p:cNvSpPr/>
          <p:nvPr/>
        </p:nvSpPr>
        <p:spPr>
          <a:xfrm>
            <a:off x="7518440" y="4953357"/>
            <a:ext cx="5044202" cy="319088"/>
          </a:xfrm>
          <a:prstGeom prst="rect">
            <a:avLst/>
          </a:prstGeom>
          <a:noFill/>
          <a:ln/>
        </p:spPr>
        <p:txBody>
          <a:bodyPr wrap="none" rtlCol="0" anchor="t"/>
          <a:lstStyle/>
          <a:p>
            <a:pPr marL="0" indent="0">
              <a:lnSpc>
                <a:spcPts val="2513"/>
              </a:lnSpc>
              <a:buNone/>
            </a:pPr>
            <a:r>
              <a:rPr lang="en-US" sz="1570" dirty="0">
                <a:solidFill>
                  <a:srgbClr val="49495A"/>
                </a:solidFill>
                <a:latin typeface="Open Sans" pitchFamily="34" charset="0"/>
                <a:ea typeface="Open Sans" pitchFamily="34" charset="-122"/>
                <a:cs typeface="Open Sans" pitchFamily="34" charset="-120"/>
              </a:rPr>
              <a:t>Value</a:t>
            </a:r>
            <a:endParaRPr lang="en-US" sz="1570" dirty="0"/>
          </a:p>
        </p:txBody>
      </p:sp>
      <p:sp>
        <p:nvSpPr>
          <p:cNvPr id="10" name="Text 7"/>
          <p:cNvSpPr/>
          <p:nvPr/>
        </p:nvSpPr>
        <p:spPr>
          <a:xfrm>
            <a:off x="2067758" y="5527000"/>
            <a:ext cx="5044202" cy="319088"/>
          </a:xfrm>
          <a:prstGeom prst="rect">
            <a:avLst/>
          </a:prstGeom>
          <a:noFill/>
          <a:ln/>
        </p:spPr>
        <p:txBody>
          <a:bodyPr wrap="none" rtlCol="0" anchor="t"/>
          <a:lstStyle/>
          <a:p>
            <a:pPr marL="0" indent="0">
              <a:lnSpc>
                <a:spcPts val="2513"/>
              </a:lnSpc>
              <a:buNone/>
            </a:pPr>
            <a:r>
              <a:rPr lang="en-US" sz="1570" dirty="0">
                <a:solidFill>
                  <a:srgbClr val="49495A"/>
                </a:solidFill>
                <a:latin typeface="Open Sans" pitchFamily="34" charset="0"/>
                <a:ea typeface="Open Sans" pitchFamily="34" charset="-122"/>
                <a:cs typeface="Open Sans" pitchFamily="34" charset="-120"/>
              </a:rPr>
              <a:t>Impressions</a:t>
            </a:r>
            <a:endParaRPr lang="en-US" sz="1570" dirty="0"/>
          </a:p>
        </p:txBody>
      </p:sp>
      <p:sp>
        <p:nvSpPr>
          <p:cNvPr id="11" name="Text 8"/>
          <p:cNvSpPr/>
          <p:nvPr/>
        </p:nvSpPr>
        <p:spPr>
          <a:xfrm>
            <a:off x="7518440" y="5527000"/>
            <a:ext cx="5044202" cy="319088"/>
          </a:xfrm>
          <a:prstGeom prst="rect">
            <a:avLst/>
          </a:prstGeom>
          <a:noFill/>
          <a:ln/>
        </p:spPr>
        <p:txBody>
          <a:bodyPr wrap="none" rtlCol="0" anchor="t"/>
          <a:lstStyle/>
          <a:p>
            <a:pPr marL="0" indent="0">
              <a:lnSpc>
                <a:spcPts val="2513"/>
              </a:lnSpc>
              <a:buNone/>
            </a:pPr>
            <a:r>
              <a:rPr lang="en-US" sz="1570" dirty="0">
                <a:solidFill>
                  <a:srgbClr val="49495A"/>
                </a:solidFill>
                <a:latin typeface="Open Sans" pitchFamily="34" charset="0"/>
                <a:ea typeface="Open Sans" pitchFamily="34" charset="-122"/>
                <a:cs typeface="Open Sans" pitchFamily="34" charset="-120"/>
              </a:rPr>
              <a:t>1,200,000</a:t>
            </a:r>
            <a:endParaRPr lang="en-US" sz="1570" dirty="0"/>
          </a:p>
        </p:txBody>
      </p:sp>
      <p:sp>
        <p:nvSpPr>
          <p:cNvPr id="12" name="Shape 9"/>
          <p:cNvSpPr/>
          <p:nvPr/>
        </p:nvSpPr>
        <p:spPr>
          <a:xfrm>
            <a:off x="1868210" y="5973366"/>
            <a:ext cx="10893862" cy="573643"/>
          </a:xfrm>
          <a:prstGeom prst="rect">
            <a:avLst/>
          </a:prstGeom>
          <a:solidFill>
            <a:srgbClr val="DED6FF"/>
          </a:solidFill>
          <a:ln/>
        </p:spPr>
      </p:sp>
      <p:sp>
        <p:nvSpPr>
          <p:cNvPr id="13" name="Text 10"/>
          <p:cNvSpPr/>
          <p:nvPr/>
        </p:nvSpPr>
        <p:spPr>
          <a:xfrm>
            <a:off x="2067758" y="6100643"/>
            <a:ext cx="5044202" cy="319088"/>
          </a:xfrm>
          <a:prstGeom prst="rect">
            <a:avLst/>
          </a:prstGeom>
          <a:noFill/>
          <a:ln/>
        </p:spPr>
        <p:txBody>
          <a:bodyPr wrap="none" rtlCol="0" anchor="t"/>
          <a:lstStyle/>
          <a:p>
            <a:pPr marL="0" indent="0">
              <a:lnSpc>
                <a:spcPts val="2513"/>
              </a:lnSpc>
              <a:buNone/>
            </a:pPr>
            <a:r>
              <a:rPr lang="en-US" sz="1570" dirty="0">
                <a:solidFill>
                  <a:srgbClr val="49495A"/>
                </a:solidFill>
                <a:latin typeface="Open Sans" pitchFamily="34" charset="0"/>
                <a:ea typeface="Open Sans" pitchFamily="34" charset="-122"/>
                <a:cs typeface="Open Sans" pitchFamily="34" charset="-120"/>
              </a:rPr>
              <a:t>Clicks</a:t>
            </a:r>
            <a:endParaRPr lang="en-US" sz="1570" dirty="0"/>
          </a:p>
        </p:txBody>
      </p:sp>
      <p:sp>
        <p:nvSpPr>
          <p:cNvPr id="14" name="Text 11"/>
          <p:cNvSpPr/>
          <p:nvPr/>
        </p:nvSpPr>
        <p:spPr>
          <a:xfrm>
            <a:off x="7518440" y="6100643"/>
            <a:ext cx="5044202" cy="319088"/>
          </a:xfrm>
          <a:prstGeom prst="rect">
            <a:avLst/>
          </a:prstGeom>
          <a:noFill/>
          <a:ln/>
        </p:spPr>
        <p:txBody>
          <a:bodyPr wrap="none" rtlCol="0" anchor="t"/>
          <a:lstStyle/>
          <a:p>
            <a:pPr marL="0" indent="0">
              <a:lnSpc>
                <a:spcPts val="2513"/>
              </a:lnSpc>
              <a:buNone/>
            </a:pPr>
            <a:r>
              <a:rPr lang="en-US" sz="1570" dirty="0">
                <a:solidFill>
                  <a:srgbClr val="49495A"/>
                </a:solidFill>
                <a:latin typeface="Open Sans" pitchFamily="34" charset="0"/>
                <a:ea typeface="Open Sans" pitchFamily="34" charset="-122"/>
                <a:cs typeface="Open Sans" pitchFamily="34" charset="-120"/>
              </a:rPr>
              <a:t>80,000</a:t>
            </a:r>
            <a:endParaRPr lang="en-US" sz="1570" dirty="0"/>
          </a:p>
        </p:txBody>
      </p:sp>
      <p:sp>
        <p:nvSpPr>
          <p:cNvPr id="15" name="Text 12"/>
          <p:cNvSpPr/>
          <p:nvPr/>
        </p:nvSpPr>
        <p:spPr>
          <a:xfrm>
            <a:off x="2067758" y="6674287"/>
            <a:ext cx="5044202" cy="319088"/>
          </a:xfrm>
          <a:prstGeom prst="rect">
            <a:avLst/>
          </a:prstGeom>
          <a:noFill/>
          <a:ln/>
        </p:spPr>
        <p:txBody>
          <a:bodyPr wrap="none" rtlCol="0" anchor="t"/>
          <a:lstStyle/>
          <a:p>
            <a:pPr marL="0" indent="0">
              <a:lnSpc>
                <a:spcPts val="2513"/>
              </a:lnSpc>
              <a:buNone/>
            </a:pPr>
            <a:r>
              <a:rPr lang="en-US" sz="1570" dirty="0">
                <a:solidFill>
                  <a:srgbClr val="49495A"/>
                </a:solidFill>
                <a:latin typeface="Open Sans" pitchFamily="34" charset="0"/>
                <a:ea typeface="Open Sans" pitchFamily="34" charset="-122"/>
                <a:cs typeface="Open Sans" pitchFamily="34" charset="-120"/>
              </a:rPr>
              <a:t>Conversions</a:t>
            </a:r>
            <a:endParaRPr lang="en-US" sz="1570" dirty="0"/>
          </a:p>
        </p:txBody>
      </p:sp>
      <p:sp>
        <p:nvSpPr>
          <p:cNvPr id="16" name="Text 13"/>
          <p:cNvSpPr/>
          <p:nvPr/>
        </p:nvSpPr>
        <p:spPr>
          <a:xfrm>
            <a:off x="7518440" y="6674287"/>
            <a:ext cx="5044202" cy="319088"/>
          </a:xfrm>
          <a:prstGeom prst="rect">
            <a:avLst/>
          </a:prstGeom>
          <a:noFill/>
          <a:ln/>
        </p:spPr>
        <p:txBody>
          <a:bodyPr wrap="none" rtlCol="0" anchor="t"/>
          <a:lstStyle/>
          <a:p>
            <a:pPr marL="0" indent="0">
              <a:lnSpc>
                <a:spcPts val="2513"/>
              </a:lnSpc>
              <a:buNone/>
            </a:pPr>
            <a:r>
              <a:rPr lang="en-US" sz="1570" dirty="0">
                <a:solidFill>
                  <a:srgbClr val="49495A"/>
                </a:solidFill>
                <a:latin typeface="Open Sans" pitchFamily="34" charset="0"/>
                <a:ea typeface="Open Sans" pitchFamily="34" charset="-122"/>
                <a:cs typeface="Open Sans" pitchFamily="34" charset="-120"/>
              </a:rPr>
              <a:t>5,000</a:t>
            </a:r>
            <a:endParaRPr lang="en-US" sz="1570" dirty="0"/>
          </a:p>
        </p:txBody>
      </p:sp>
      <p:sp>
        <p:nvSpPr>
          <p:cNvPr id="17" name="Shape 14"/>
          <p:cNvSpPr/>
          <p:nvPr/>
        </p:nvSpPr>
        <p:spPr>
          <a:xfrm>
            <a:off x="1868210" y="7120652"/>
            <a:ext cx="10893862" cy="573643"/>
          </a:xfrm>
          <a:prstGeom prst="rect">
            <a:avLst/>
          </a:prstGeom>
          <a:solidFill>
            <a:srgbClr val="DED6FF"/>
          </a:solidFill>
          <a:ln/>
        </p:spPr>
      </p:sp>
      <p:sp>
        <p:nvSpPr>
          <p:cNvPr id="18" name="Text 15"/>
          <p:cNvSpPr/>
          <p:nvPr/>
        </p:nvSpPr>
        <p:spPr>
          <a:xfrm>
            <a:off x="2067758" y="7247930"/>
            <a:ext cx="5044202" cy="319088"/>
          </a:xfrm>
          <a:prstGeom prst="rect">
            <a:avLst/>
          </a:prstGeom>
          <a:noFill/>
          <a:ln/>
        </p:spPr>
        <p:txBody>
          <a:bodyPr wrap="none" rtlCol="0" anchor="t"/>
          <a:lstStyle/>
          <a:p>
            <a:pPr marL="0" indent="0">
              <a:lnSpc>
                <a:spcPts val="2513"/>
              </a:lnSpc>
              <a:buNone/>
            </a:pPr>
            <a:r>
              <a:rPr lang="en-US" sz="1570" dirty="0">
                <a:solidFill>
                  <a:srgbClr val="49495A"/>
                </a:solidFill>
                <a:latin typeface="Open Sans" pitchFamily="34" charset="0"/>
                <a:ea typeface="Open Sans" pitchFamily="34" charset="-122"/>
                <a:cs typeface="Open Sans" pitchFamily="34" charset="-120"/>
              </a:rPr>
              <a:t>Click-Through Rate (CTR)</a:t>
            </a:r>
            <a:endParaRPr lang="en-US" sz="1570" dirty="0"/>
          </a:p>
        </p:txBody>
      </p:sp>
      <p:sp>
        <p:nvSpPr>
          <p:cNvPr id="19" name="Text 16"/>
          <p:cNvSpPr/>
          <p:nvPr/>
        </p:nvSpPr>
        <p:spPr>
          <a:xfrm>
            <a:off x="7518440" y="7247930"/>
            <a:ext cx="5044202" cy="319088"/>
          </a:xfrm>
          <a:prstGeom prst="rect">
            <a:avLst/>
          </a:prstGeom>
          <a:noFill/>
          <a:ln/>
        </p:spPr>
        <p:txBody>
          <a:bodyPr wrap="none" rtlCol="0" anchor="t"/>
          <a:lstStyle/>
          <a:p>
            <a:pPr marL="0" indent="0">
              <a:lnSpc>
                <a:spcPts val="2513"/>
              </a:lnSpc>
              <a:buNone/>
            </a:pPr>
            <a:r>
              <a:rPr lang="en-US" sz="1570" dirty="0">
                <a:solidFill>
                  <a:srgbClr val="49495A"/>
                </a:solidFill>
                <a:latin typeface="Open Sans" pitchFamily="34" charset="0"/>
                <a:ea typeface="Open Sans" pitchFamily="34" charset="-122"/>
                <a:cs typeface="Open Sans" pitchFamily="34" charset="-120"/>
              </a:rPr>
              <a:t>6.67%</a:t>
            </a:r>
            <a:endParaRPr lang="en-US" sz="157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0" y="0"/>
            <a:ext cx="14630400" cy="3086100"/>
          </a:xfrm>
          <a:prstGeom prst="rect">
            <a:avLst/>
          </a:prstGeom>
        </p:spPr>
      </p:pic>
      <p:sp>
        <p:nvSpPr>
          <p:cNvPr id="5" name="Text 2"/>
          <p:cNvSpPr/>
          <p:nvPr/>
        </p:nvSpPr>
        <p:spPr>
          <a:xfrm>
            <a:off x="864037" y="3949779"/>
            <a:ext cx="8325803" cy="771525"/>
          </a:xfrm>
          <a:prstGeom prst="rect">
            <a:avLst/>
          </a:prstGeom>
          <a:noFill/>
          <a:ln/>
        </p:spPr>
        <p:txBody>
          <a:bodyPr wrap="none" rtlCol="0" anchor="t"/>
          <a:lstStyle/>
          <a:p>
            <a:pPr marL="0" indent="0">
              <a:lnSpc>
                <a:spcPts val="6075"/>
              </a:lnSpc>
              <a:buNone/>
            </a:pPr>
            <a:r>
              <a:rPr lang="en-US" sz="4860" dirty="0">
                <a:solidFill>
                  <a:srgbClr val="5955EB"/>
                </a:solidFill>
                <a:latin typeface="Libre Baskerville" pitchFamily="34" charset="0"/>
                <a:ea typeface="Libre Baskerville" pitchFamily="34" charset="-122"/>
                <a:cs typeface="Libre Baskerville" pitchFamily="34" charset="-120"/>
              </a:rPr>
              <a:t>Social Media Performance</a:t>
            </a:r>
            <a:endParaRPr lang="en-US" sz="4860" dirty="0"/>
          </a:p>
        </p:txBody>
      </p:sp>
      <p:sp>
        <p:nvSpPr>
          <p:cNvPr id="6" name="Text 3"/>
          <p:cNvSpPr/>
          <p:nvPr/>
        </p:nvSpPr>
        <p:spPr>
          <a:xfrm>
            <a:off x="864037" y="5091589"/>
            <a:ext cx="12902327" cy="790099"/>
          </a:xfrm>
          <a:prstGeom prst="rect">
            <a:avLst/>
          </a:prstGeom>
          <a:noFill/>
          <a:ln/>
        </p:spPr>
        <p:txBody>
          <a:bodyPr wrap="square" rtlCol="0" anchor="t"/>
          <a:lstStyle/>
          <a:p>
            <a:pPr marL="0" indent="0">
              <a:lnSpc>
                <a:spcPts val="3110"/>
              </a:lnSpc>
              <a:buNone/>
            </a:pPr>
            <a:r>
              <a:rPr lang="en-US" sz="1944" dirty="0">
                <a:solidFill>
                  <a:srgbClr val="49495A"/>
                </a:solidFill>
                <a:latin typeface="Open Sans" pitchFamily="34" charset="0"/>
                <a:ea typeface="Open Sans" pitchFamily="34" charset="-122"/>
                <a:cs typeface="Open Sans" pitchFamily="34" charset="-120"/>
              </a:rPr>
              <a:t>The campaign effectively leveraged social media platforms to engage with the target audience, resulting in a high level of engagement and reach.</a:t>
            </a:r>
            <a:endParaRPr lang="en-US" sz="1944" dirty="0"/>
          </a:p>
        </p:txBody>
      </p:sp>
      <p:sp>
        <p:nvSpPr>
          <p:cNvPr id="7" name="Shape 4"/>
          <p:cNvSpPr/>
          <p:nvPr/>
        </p:nvSpPr>
        <p:spPr>
          <a:xfrm>
            <a:off x="864037" y="6436995"/>
            <a:ext cx="555427" cy="555427"/>
          </a:xfrm>
          <a:prstGeom prst="roundRect">
            <a:avLst>
              <a:gd name="adj" fmla="val 26670"/>
            </a:avLst>
          </a:prstGeom>
          <a:solidFill>
            <a:srgbClr val="DED6FF"/>
          </a:solidFill>
          <a:ln/>
        </p:spPr>
      </p:sp>
      <p:sp>
        <p:nvSpPr>
          <p:cNvPr id="8" name="Text 5"/>
          <p:cNvSpPr/>
          <p:nvPr/>
        </p:nvSpPr>
        <p:spPr>
          <a:xfrm>
            <a:off x="1059061" y="6529507"/>
            <a:ext cx="165259" cy="370284"/>
          </a:xfrm>
          <a:prstGeom prst="rect">
            <a:avLst/>
          </a:prstGeom>
          <a:noFill/>
          <a:ln/>
        </p:spPr>
        <p:txBody>
          <a:bodyPr wrap="none" rtlCol="0" anchor="t"/>
          <a:lstStyle/>
          <a:p>
            <a:pPr marL="0" indent="0" algn="ctr">
              <a:lnSpc>
                <a:spcPts val="2916"/>
              </a:lnSpc>
              <a:buNone/>
            </a:pPr>
            <a:r>
              <a:rPr lang="en-US" sz="2916" dirty="0">
                <a:solidFill>
                  <a:srgbClr val="5955EB"/>
                </a:solidFill>
                <a:latin typeface="Libre Baskerville" pitchFamily="34" charset="0"/>
                <a:ea typeface="Libre Baskerville" pitchFamily="34" charset="-122"/>
                <a:cs typeface="Libre Baskerville" pitchFamily="34" charset="-120"/>
              </a:rPr>
              <a:t>1</a:t>
            </a:r>
            <a:endParaRPr lang="en-US" sz="2916" dirty="0"/>
          </a:p>
        </p:txBody>
      </p:sp>
      <p:sp>
        <p:nvSpPr>
          <p:cNvPr id="9" name="Text 6"/>
          <p:cNvSpPr/>
          <p:nvPr/>
        </p:nvSpPr>
        <p:spPr>
          <a:xfrm>
            <a:off x="1666280" y="6436995"/>
            <a:ext cx="3086100" cy="385763"/>
          </a:xfrm>
          <a:prstGeom prst="rect">
            <a:avLst/>
          </a:prstGeom>
          <a:noFill/>
          <a:ln/>
        </p:spPr>
        <p:txBody>
          <a:bodyPr wrap="none" rtlCol="0" anchor="t"/>
          <a:lstStyle/>
          <a:p>
            <a:pPr marL="0" indent="0">
              <a:lnSpc>
                <a:spcPts val="3038"/>
              </a:lnSpc>
              <a:buNone/>
            </a:pPr>
            <a:r>
              <a:rPr lang="en-US" sz="2430" dirty="0">
                <a:solidFill>
                  <a:srgbClr val="5955EB"/>
                </a:solidFill>
                <a:latin typeface="Libre Baskerville" pitchFamily="34" charset="0"/>
                <a:ea typeface="Libre Baskerville" pitchFamily="34" charset="-122"/>
                <a:cs typeface="Libre Baskerville" pitchFamily="34" charset="-120"/>
              </a:rPr>
              <a:t>Facebook</a:t>
            </a:r>
            <a:endParaRPr lang="en-US" sz="2430" dirty="0"/>
          </a:p>
        </p:txBody>
      </p:sp>
      <p:sp>
        <p:nvSpPr>
          <p:cNvPr id="10" name="Text 7"/>
          <p:cNvSpPr/>
          <p:nvPr/>
        </p:nvSpPr>
        <p:spPr>
          <a:xfrm>
            <a:off x="1666280" y="6970871"/>
            <a:ext cx="5525572" cy="395049"/>
          </a:xfrm>
          <a:prstGeom prst="rect">
            <a:avLst/>
          </a:prstGeom>
          <a:noFill/>
          <a:ln/>
        </p:spPr>
        <p:txBody>
          <a:bodyPr wrap="none" rtlCol="0" anchor="t"/>
          <a:lstStyle/>
          <a:p>
            <a:pPr marL="0" indent="0">
              <a:lnSpc>
                <a:spcPts val="3110"/>
              </a:lnSpc>
              <a:buNone/>
            </a:pPr>
            <a:r>
              <a:rPr lang="en-US" sz="1944" dirty="0">
                <a:solidFill>
                  <a:srgbClr val="49495A"/>
                </a:solidFill>
                <a:latin typeface="Open Sans" pitchFamily="34" charset="0"/>
                <a:ea typeface="Open Sans" pitchFamily="34" charset="-122"/>
                <a:cs typeface="Open Sans" pitchFamily="34" charset="-120"/>
              </a:rPr>
              <a:t>Impressions: 500,000, Engagement Rate: 8.2%</a:t>
            </a:r>
            <a:endParaRPr lang="en-US" sz="1944" dirty="0"/>
          </a:p>
        </p:txBody>
      </p:sp>
      <p:sp>
        <p:nvSpPr>
          <p:cNvPr id="11" name="Shape 8"/>
          <p:cNvSpPr/>
          <p:nvPr/>
        </p:nvSpPr>
        <p:spPr>
          <a:xfrm>
            <a:off x="7438668" y="6436995"/>
            <a:ext cx="555427" cy="555427"/>
          </a:xfrm>
          <a:prstGeom prst="roundRect">
            <a:avLst>
              <a:gd name="adj" fmla="val 26670"/>
            </a:avLst>
          </a:prstGeom>
          <a:solidFill>
            <a:srgbClr val="DED6FF"/>
          </a:solidFill>
          <a:ln/>
        </p:spPr>
      </p:sp>
      <p:sp>
        <p:nvSpPr>
          <p:cNvPr id="12" name="Text 9"/>
          <p:cNvSpPr/>
          <p:nvPr/>
        </p:nvSpPr>
        <p:spPr>
          <a:xfrm>
            <a:off x="7602260" y="6529507"/>
            <a:ext cx="228124" cy="370284"/>
          </a:xfrm>
          <a:prstGeom prst="rect">
            <a:avLst/>
          </a:prstGeom>
          <a:noFill/>
          <a:ln/>
        </p:spPr>
        <p:txBody>
          <a:bodyPr wrap="none" rtlCol="0" anchor="t"/>
          <a:lstStyle/>
          <a:p>
            <a:pPr marL="0" indent="0" algn="ctr">
              <a:lnSpc>
                <a:spcPts val="2916"/>
              </a:lnSpc>
              <a:buNone/>
            </a:pPr>
            <a:r>
              <a:rPr lang="en-US" sz="2916" dirty="0">
                <a:solidFill>
                  <a:srgbClr val="5955EB"/>
                </a:solidFill>
                <a:latin typeface="Libre Baskerville" pitchFamily="34" charset="0"/>
                <a:ea typeface="Libre Baskerville" pitchFamily="34" charset="-122"/>
                <a:cs typeface="Libre Baskerville" pitchFamily="34" charset="-120"/>
              </a:rPr>
              <a:t>2</a:t>
            </a:r>
            <a:endParaRPr lang="en-US" sz="2916" dirty="0"/>
          </a:p>
        </p:txBody>
      </p:sp>
      <p:sp>
        <p:nvSpPr>
          <p:cNvPr id="13" name="Text 10"/>
          <p:cNvSpPr/>
          <p:nvPr/>
        </p:nvSpPr>
        <p:spPr>
          <a:xfrm>
            <a:off x="8240911" y="6436995"/>
            <a:ext cx="3086100" cy="385763"/>
          </a:xfrm>
          <a:prstGeom prst="rect">
            <a:avLst/>
          </a:prstGeom>
          <a:noFill/>
          <a:ln/>
        </p:spPr>
        <p:txBody>
          <a:bodyPr wrap="none" rtlCol="0" anchor="t"/>
          <a:lstStyle/>
          <a:p>
            <a:pPr marL="0" indent="0">
              <a:lnSpc>
                <a:spcPts val="3038"/>
              </a:lnSpc>
              <a:buNone/>
            </a:pPr>
            <a:r>
              <a:rPr lang="en-US" sz="2430" dirty="0">
                <a:solidFill>
                  <a:srgbClr val="5955EB"/>
                </a:solidFill>
                <a:latin typeface="Libre Baskerville" pitchFamily="34" charset="0"/>
                <a:ea typeface="Libre Baskerville" pitchFamily="34" charset="-122"/>
                <a:cs typeface="Libre Baskerville" pitchFamily="34" charset="-120"/>
              </a:rPr>
              <a:t>Instagram</a:t>
            </a:r>
            <a:endParaRPr lang="en-US" sz="2430" dirty="0"/>
          </a:p>
        </p:txBody>
      </p:sp>
      <p:sp>
        <p:nvSpPr>
          <p:cNvPr id="14" name="Text 11"/>
          <p:cNvSpPr/>
          <p:nvPr/>
        </p:nvSpPr>
        <p:spPr>
          <a:xfrm>
            <a:off x="8240911" y="6970871"/>
            <a:ext cx="5525572" cy="395049"/>
          </a:xfrm>
          <a:prstGeom prst="rect">
            <a:avLst/>
          </a:prstGeom>
          <a:noFill/>
          <a:ln/>
        </p:spPr>
        <p:txBody>
          <a:bodyPr wrap="none" rtlCol="0" anchor="t"/>
          <a:lstStyle/>
          <a:p>
            <a:pPr marL="0" indent="0">
              <a:lnSpc>
                <a:spcPts val="3110"/>
              </a:lnSpc>
              <a:buNone/>
            </a:pPr>
            <a:r>
              <a:rPr lang="en-US" sz="1944" dirty="0">
                <a:solidFill>
                  <a:srgbClr val="49495A"/>
                </a:solidFill>
                <a:latin typeface="Open Sans" pitchFamily="34" charset="0"/>
                <a:ea typeface="Open Sans" pitchFamily="34" charset="-122"/>
                <a:cs typeface="Open Sans" pitchFamily="34" charset="-120"/>
              </a:rPr>
              <a:t>Impressions: 300,000, Engagement Rate: 7.5%</a:t>
            </a:r>
            <a:endParaRPr lang="en-US" sz="1944"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459391"/>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0" y="-1"/>
            <a:ext cx="14630400" cy="2246471"/>
          </a:xfrm>
          <a:prstGeom prst="rect">
            <a:avLst/>
          </a:prstGeom>
        </p:spPr>
      </p:pic>
      <p:sp>
        <p:nvSpPr>
          <p:cNvPr id="5" name="Text 2"/>
          <p:cNvSpPr/>
          <p:nvPr/>
        </p:nvSpPr>
        <p:spPr>
          <a:xfrm>
            <a:off x="2594967" y="2635448"/>
            <a:ext cx="6706195" cy="540068"/>
          </a:xfrm>
          <a:prstGeom prst="rect">
            <a:avLst/>
          </a:prstGeom>
          <a:noFill/>
          <a:ln/>
        </p:spPr>
        <p:txBody>
          <a:bodyPr wrap="none" rtlCol="0" anchor="t"/>
          <a:lstStyle/>
          <a:p>
            <a:pPr marL="0" indent="0">
              <a:lnSpc>
                <a:spcPts val="4253"/>
              </a:lnSpc>
              <a:buNone/>
            </a:pPr>
            <a:r>
              <a:rPr lang="en-US" sz="3402" dirty="0">
                <a:solidFill>
                  <a:srgbClr val="5955EB"/>
                </a:solidFill>
                <a:latin typeface="Libre Baskerville" pitchFamily="34" charset="0"/>
                <a:ea typeface="Libre Baskerville" pitchFamily="34" charset="-122"/>
                <a:cs typeface="Libre Baskerville" pitchFamily="34" charset="-120"/>
              </a:rPr>
              <a:t>Email Marketing Performance</a:t>
            </a:r>
            <a:endParaRPr lang="en-US" sz="3402" dirty="0"/>
          </a:p>
        </p:txBody>
      </p:sp>
      <p:sp>
        <p:nvSpPr>
          <p:cNvPr id="6" name="Text 3"/>
          <p:cNvSpPr/>
          <p:nvPr/>
        </p:nvSpPr>
        <p:spPr>
          <a:xfrm>
            <a:off x="2594967" y="3434715"/>
            <a:ext cx="9440347" cy="553164"/>
          </a:xfrm>
          <a:prstGeom prst="rect">
            <a:avLst/>
          </a:prstGeom>
          <a:noFill/>
          <a:ln/>
        </p:spPr>
        <p:txBody>
          <a:bodyPr wrap="square" rtlCol="0" anchor="t"/>
          <a:lstStyle/>
          <a:p>
            <a:pPr marL="0" indent="0">
              <a:lnSpc>
                <a:spcPts val="2177"/>
              </a:lnSpc>
              <a:buNone/>
            </a:pPr>
            <a:r>
              <a:rPr lang="en-US" sz="1361" dirty="0">
                <a:solidFill>
                  <a:srgbClr val="49495A"/>
                </a:solidFill>
                <a:latin typeface="Open Sans" pitchFamily="34" charset="0"/>
                <a:ea typeface="Open Sans" pitchFamily="34" charset="-122"/>
                <a:cs typeface="Open Sans" pitchFamily="34" charset="-120"/>
              </a:rPr>
              <a:t>Email marketing played a crucial role in nurturing leads and driving conversions, demonstrating a high open and click-through rate.</a:t>
            </a:r>
            <a:endParaRPr lang="en-US" sz="1361" dirty="0"/>
          </a:p>
        </p:txBody>
      </p:sp>
      <p:sp>
        <p:nvSpPr>
          <p:cNvPr id="7" name="Shape 4"/>
          <p:cNvSpPr/>
          <p:nvPr/>
        </p:nvSpPr>
        <p:spPr>
          <a:xfrm>
            <a:off x="7297817" y="4182189"/>
            <a:ext cx="34528" cy="3802023"/>
          </a:xfrm>
          <a:prstGeom prst="rect">
            <a:avLst/>
          </a:prstGeom>
          <a:solidFill>
            <a:srgbClr val="B8B7E0"/>
          </a:solidFill>
          <a:ln/>
        </p:spPr>
      </p:sp>
      <p:sp>
        <p:nvSpPr>
          <p:cNvPr id="8" name="Shape 5"/>
          <p:cNvSpPr/>
          <p:nvPr/>
        </p:nvSpPr>
        <p:spPr>
          <a:xfrm>
            <a:off x="6515874" y="4553545"/>
            <a:ext cx="604837" cy="34528"/>
          </a:xfrm>
          <a:prstGeom prst="rect">
            <a:avLst/>
          </a:prstGeom>
          <a:solidFill>
            <a:srgbClr val="B8B7E0"/>
          </a:solidFill>
          <a:ln/>
        </p:spPr>
      </p:sp>
      <p:sp>
        <p:nvSpPr>
          <p:cNvPr id="9" name="Shape 6"/>
          <p:cNvSpPr/>
          <p:nvPr/>
        </p:nvSpPr>
        <p:spPr>
          <a:xfrm>
            <a:off x="7120711" y="4376499"/>
            <a:ext cx="388739" cy="388739"/>
          </a:xfrm>
          <a:prstGeom prst="roundRect">
            <a:avLst>
              <a:gd name="adj" fmla="val 26674"/>
            </a:avLst>
          </a:prstGeom>
          <a:solidFill>
            <a:srgbClr val="DED6FF"/>
          </a:solidFill>
          <a:ln/>
        </p:spPr>
      </p:sp>
      <p:sp>
        <p:nvSpPr>
          <p:cNvPr id="10" name="Text 7"/>
          <p:cNvSpPr/>
          <p:nvPr/>
        </p:nvSpPr>
        <p:spPr>
          <a:xfrm>
            <a:off x="7257276" y="4441269"/>
            <a:ext cx="115610" cy="259199"/>
          </a:xfrm>
          <a:prstGeom prst="rect">
            <a:avLst/>
          </a:prstGeom>
          <a:noFill/>
          <a:ln/>
        </p:spPr>
        <p:txBody>
          <a:bodyPr wrap="none" rtlCol="0" anchor="t"/>
          <a:lstStyle/>
          <a:p>
            <a:pPr marL="0" indent="0" algn="ctr">
              <a:lnSpc>
                <a:spcPts val="2041"/>
              </a:lnSpc>
              <a:buNone/>
            </a:pPr>
            <a:r>
              <a:rPr lang="en-US" sz="2041" dirty="0">
                <a:solidFill>
                  <a:srgbClr val="5955EB"/>
                </a:solidFill>
                <a:latin typeface="Libre Baskerville" pitchFamily="34" charset="0"/>
                <a:ea typeface="Libre Baskerville" pitchFamily="34" charset="-122"/>
                <a:cs typeface="Libre Baskerville" pitchFamily="34" charset="-120"/>
              </a:rPr>
              <a:t>1</a:t>
            </a:r>
            <a:endParaRPr lang="en-US" sz="2041" dirty="0"/>
          </a:p>
        </p:txBody>
      </p:sp>
      <p:sp>
        <p:nvSpPr>
          <p:cNvPr id="11" name="Text 8"/>
          <p:cNvSpPr/>
          <p:nvPr/>
        </p:nvSpPr>
        <p:spPr>
          <a:xfrm>
            <a:off x="4204335" y="4354949"/>
            <a:ext cx="2160270" cy="269915"/>
          </a:xfrm>
          <a:prstGeom prst="rect">
            <a:avLst/>
          </a:prstGeom>
          <a:noFill/>
          <a:ln/>
        </p:spPr>
        <p:txBody>
          <a:bodyPr wrap="none" rtlCol="0" anchor="t"/>
          <a:lstStyle/>
          <a:p>
            <a:pPr marL="0" indent="0" algn="r">
              <a:lnSpc>
                <a:spcPts val="2126"/>
              </a:lnSpc>
              <a:buNone/>
            </a:pPr>
            <a:r>
              <a:rPr lang="en-US" sz="1701" dirty="0">
                <a:solidFill>
                  <a:srgbClr val="5955EB"/>
                </a:solidFill>
                <a:latin typeface="Libre Baskerville" pitchFamily="34" charset="0"/>
                <a:ea typeface="Libre Baskerville" pitchFamily="34" charset="-122"/>
                <a:cs typeface="Libre Baskerville" pitchFamily="34" charset="-120"/>
              </a:rPr>
              <a:t>Emails Sent</a:t>
            </a:r>
            <a:endParaRPr lang="en-US" sz="1701" dirty="0"/>
          </a:p>
        </p:txBody>
      </p:sp>
      <p:sp>
        <p:nvSpPr>
          <p:cNvPr id="12" name="Text 9"/>
          <p:cNvSpPr/>
          <p:nvPr/>
        </p:nvSpPr>
        <p:spPr>
          <a:xfrm>
            <a:off x="2594967" y="4728448"/>
            <a:ext cx="3769638" cy="276582"/>
          </a:xfrm>
          <a:prstGeom prst="rect">
            <a:avLst/>
          </a:prstGeom>
          <a:noFill/>
          <a:ln/>
        </p:spPr>
        <p:txBody>
          <a:bodyPr wrap="none" rtlCol="0" anchor="t"/>
          <a:lstStyle/>
          <a:p>
            <a:pPr marL="0" indent="0" algn="r">
              <a:lnSpc>
                <a:spcPts val="2177"/>
              </a:lnSpc>
              <a:buNone/>
            </a:pPr>
            <a:r>
              <a:rPr lang="en-US" sz="1361" dirty="0">
                <a:solidFill>
                  <a:srgbClr val="49495A"/>
                </a:solidFill>
                <a:latin typeface="Open Sans" pitchFamily="34" charset="0"/>
                <a:ea typeface="Open Sans" pitchFamily="34" charset="-122"/>
                <a:cs typeface="Open Sans" pitchFamily="34" charset="-120"/>
              </a:rPr>
              <a:t>50,000</a:t>
            </a:r>
            <a:endParaRPr lang="en-US" sz="1361" dirty="0"/>
          </a:p>
        </p:txBody>
      </p:sp>
      <p:sp>
        <p:nvSpPr>
          <p:cNvPr id="13" name="Shape 10"/>
          <p:cNvSpPr/>
          <p:nvPr/>
        </p:nvSpPr>
        <p:spPr>
          <a:xfrm>
            <a:off x="7509450" y="5417582"/>
            <a:ext cx="604837" cy="34528"/>
          </a:xfrm>
          <a:prstGeom prst="rect">
            <a:avLst/>
          </a:prstGeom>
          <a:solidFill>
            <a:srgbClr val="B8B7E0"/>
          </a:solidFill>
          <a:ln/>
        </p:spPr>
      </p:sp>
      <p:sp>
        <p:nvSpPr>
          <p:cNvPr id="14" name="Shape 11"/>
          <p:cNvSpPr/>
          <p:nvPr/>
        </p:nvSpPr>
        <p:spPr>
          <a:xfrm>
            <a:off x="7120711" y="5240536"/>
            <a:ext cx="388739" cy="388739"/>
          </a:xfrm>
          <a:prstGeom prst="roundRect">
            <a:avLst>
              <a:gd name="adj" fmla="val 26674"/>
            </a:avLst>
          </a:prstGeom>
          <a:solidFill>
            <a:srgbClr val="DED6FF"/>
          </a:solidFill>
          <a:ln/>
        </p:spPr>
      </p:sp>
      <p:sp>
        <p:nvSpPr>
          <p:cNvPr id="15" name="Text 12"/>
          <p:cNvSpPr/>
          <p:nvPr/>
        </p:nvSpPr>
        <p:spPr>
          <a:xfrm>
            <a:off x="7235130" y="5305306"/>
            <a:ext cx="159782" cy="259199"/>
          </a:xfrm>
          <a:prstGeom prst="rect">
            <a:avLst/>
          </a:prstGeom>
          <a:noFill/>
          <a:ln/>
        </p:spPr>
        <p:txBody>
          <a:bodyPr wrap="none" rtlCol="0" anchor="t"/>
          <a:lstStyle/>
          <a:p>
            <a:pPr marL="0" indent="0" algn="ctr">
              <a:lnSpc>
                <a:spcPts val="2041"/>
              </a:lnSpc>
              <a:buNone/>
            </a:pPr>
            <a:r>
              <a:rPr lang="en-US" sz="2041" dirty="0">
                <a:solidFill>
                  <a:srgbClr val="5955EB"/>
                </a:solidFill>
                <a:latin typeface="Libre Baskerville" pitchFamily="34" charset="0"/>
                <a:ea typeface="Libre Baskerville" pitchFamily="34" charset="-122"/>
                <a:cs typeface="Libre Baskerville" pitchFamily="34" charset="-120"/>
              </a:rPr>
              <a:t>2</a:t>
            </a:r>
            <a:endParaRPr lang="en-US" sz="2041" dirty="0"/>
          </a:p>
        </p:txBody>
      </p:sp>
      <p:sp>
        <p:nvSpPr>
          <p:cNvPr id="16" name="Text 13"/>
          <p:cNvSpPr/>
          <p:nvPr/>
        </p:nvSpPr>
        <p:spPr>
          <a:xfrm>
            <a:off x="8265557" y="5218986"/>
            <a:ext cx="2160270" cy="269915"/>
          </a:xfrm>
          <a:prstGeom prst="rect">
            <a:avLst/>
          </a:prstGeom>
          <a:noFill/>
          <a:ln/>
        </p:spPr>
        <p:txBody>
          <a:bodyPr wrap="none" rtlCol="0" anchor="t"/>
          <a:lstStyle/>
          <a:p>
            <a:pPr marL="0" indent="0" algn="l">
              <a:lnSpc>
                <a:spcPts val="2126"/>
              </a:lnSpc>
              <a:buNone/>
            </a:pPr>
            <a:r>
              <a:rPr lang="en-US" sz="1701" dirty="0">
                <a:solidFill>
                  <a:srgbClr val="5955EB"/>
                </a:solidFill>
                <a:latin typeface="Libre Baskerville" pitchFamily="34" charset="0"/>
                <a:ea typeface="Libre Baskerville" pitchFamily="34" charset="-122"/>
                <a:cs typeface="Libre Baskerville" pitchFamily="34" charset="-120"/>
              </a:rPr>
              <a:t>Open Rate</a:t>
            </a:r>
            <a:endParaRPr lang="en-US" sz="1701" dirty="0"/>
          </a:p>
        </p:txBody>
      </p:sp>
      <p:sp>
        <p:nvSpPr>
          <p:cNvPr id="17" name="Text 14"/>
          <p:cNvSpPr/>
          <p:nvPr/>
        </p:nvSpPr>
        <p:spPr>
          <a:xfrm>
            <a:off x="8265557" y="5592485"/>
            <a:ext cx="3769757" cy="276582"/>
          </a:xfrm>
          <a:prstGeom prst="rect">
            <a:avLst/>
          </a:prstGeom>
          <a:noFill/>
          <a:ln/>
        </p:spPr>
        <p:txBody>
          <a:bodyPr wrap="none" rtlCol="0" anchor="t"/>
          <a:lstStyle/>
          <a:p>
            <a:pPr marL="0" indent="0" algn="l">
              <a:lnSpc>
                <a:spcPts val="2177"/>
              </a:lnSpc>
              <a:buNone/>
            </a:pPr>
            <a:r>
              <a:rPr lang="en-US" sz="1361" dirty="0">
                <a:solidFill>
                  <a:srgbClr val="49495A"/>
                </a:solidFill>
                <a:latin typeface="Open Sans" pitchFamily="34" charset="0"/>
                <a:ea typeface="Open Sans" pitchFamily="34" charset="-122"/>
                <a:cs typeface="Open Sans" pitchFamily="34" charset="-120"/>
              </a:rPr>
              <a:t>25%</a:t>
            </a:r>
            <a:endParaRPr lang="en-US" sz="1361" dirty="0"/>
          </a:p>
        </p:txBody>
      </p:sp>
      <p:sp>
        <p:nvSpPr>
          <p:cNvPr id="18" name="Shape 15"/>
          <p:cNvSpPr/>
          <p:nvPr/>
        </p:nvSpPr>
        <p:spPr>
          <a:xfrm>
            <a:off x="6515874" y="6195179"/>
            <a:ext cx="604837" cy="34528"/>
          </a:xfrm>
          <a:prstGeom prst="rect">
            <a:avLst/>
          </a:prstGeom>
          <a:solidFill>
            <a:srgbClr val="B8B7E0"/>
          </a:solidFill>
          <a:ln/>
        </p:spPr>
      </p:sp>
      <p:sp>
        <p:nvSpPr>
          <p:cNvPr id="19" name="Shape 16"/>
          <p:cNvSpPr/>
          <p:nvPr/>
        </p:nvSpPr>
        <p:spPr>
          <a:xfrm>
            <a:off x="7120711" y="6018133"/>
            <a:ext cx="388739" cy="388739"/>
          </a:xfrm>
          <a:prstGeom prst="roundRect">
            <a:avLst>
              <a:gd name="adj" fmla="val 26674"/>
            </a:avLst>
          </a:prstGeom>
          <a:solidFill>
            <a:srgbClr val="DED6FF"/>
          </a:solidFill>
          <a:ln/>
        </p:spPr>
      </p:sp>
      <p:sp>
        <p:nvSpPr>
          <p:cNvPr id="20" name="Text 17"/>
          <p:cNvSpPr/>
          <p:nvPr/>
        </p:nvSpPr>
        <p:spPr>
          <a:xfrm>
            <a:off x="7235130" y="6082903"/>
            <a:ext cx="159782" cy="259199"/>
          </a:xfrm>
          <a:prstGeom prst="rect">
            <a:avLst/>
          </a:prstGeom>
          <a:noFill/>
          <a:ln/>
        </p:spPr>
        <p:txBody>
          <a:bodyPr wrap="none" rtlCol="0" anchor="t"/>
          <a:lstStyle/>
          <a:p>
            <a:pPr marL="0" indent="0" algn="ctr">
              <a:lnSpc>
                <a:spcPts val="2041"/>
              </a:lnSpc>
              <a:buNone/>
            </a:pPr>
            <a:r>
              <a:rPr lang="en-US" sz="2041" dirty="0">
                <a:solidFill>
                  <a:srgbClr val="5955EB"/>
                </a:solidFill>
                <a:latin typeface="Libre Baskerville" pitchFamily="34" charset="0"/>
                <a:ea typeface="Libre Baskerville" pitchFamily="34" charset="-122"/>
                <a:cs typeface="Libre Baskerville" pitchFamily="34" charset="-120"/>
              </a:rPr>
              <a:t>3</a:t>
            </a:r>
            <a:endParaRPr lang="en-US" sz="2041" dirty="0"/>
          </a:p>
        </p:txBody>
      </p:sp>
      <p:sp>
        <p:nvSpPr>
          <p:cNvPr id="21" name="Text 18"/>
          <p:cNvSpPr/>
          <p:nvPr/>
        </p:nvSpPr>
        <p:spPr>
          <a:xfrm>
            <a:off x="4180761" y="5996583"/>
            <a:ext cx="2183844" cy="269915"/>
          </a:xfrm>
          <a:prstGeom prst="rect">
            <a:avLst/>
          </a:prstGeom>
          <a:noFill/>
          <a:ln/>
        </p:spPr>
        <p:txBody>
          <a:bodyPr wrap="none" rtlCol="0" anchor="t"/>
          <a:lstStyle/>
          <a:p>
            <a:pPr marL="0" indent="0" algn="r">
              <a:lnSpc>
                <a:spcPts val="2126"/>
              </a:lnSpc>
              <a:buNone/>
            </a:pPr>
            <a:r>
              <a:rPr lang="en-US" sz="1701" dirty="0">
                <a:solidFill>
                  <a:srgbClr val="5955EB"/>
                </a:solidFill>
                <a:latin typeface="Libre Baskerville" pitchFamily="34" charset="0"/>
                <a:ea typeface="Libre Baskerville" pitchFamily="34" charset="-122"/>
                <a:cs typeface="Libre Baskerville" pitchFamily="34" charset="-120"/>
              </a:rPr>
              <a:t>Click-Through Rate</a:t>
            </a:r>
            <a:endParaRPr lang="en-US" sz="1701" dirty="0"/>
          </a:p>
        </p:txBody>
      </p:sp>
      <p:sp>
        <p:nvSpPr>
          <p:cNvPr id="22" name="Text 19"/>
          <p:cNvSpPr/>
          <p:nvPr/>
        </p:nvSpPr>
        <p:spPr>
          <a:xfrm>
            <a:off x="2594967" y="6370082"/>
            <a:ext cx="3769638" cy="276582"/>
          </a:xfrm>
          <a:prstGeom prst="rect">
            <a:avLst/>
          </a:prstGeom>
          <a:noFill/>
          <a:ln/>
        </p:spPr>
        <p:txBody>
          <a:bodyPr wrap="none" rtlCol="0" anchor="t"/>
          <a:lstStyle/>
          <a:p>
            <a:pPr marL="0" indent="0" algn="r">
              <a:lnSpc>
                <a:spcPts val="2177"/>
              </a:lnSpc>
              <a:buNone/>
            </a:pPr>
            <a:r>
              <a:rPr lang="en-US" sz="1361" dirty="0">
                <a:solidFill>
                  <a:srgbClr val="49495A"/>
                </a:solidFill>
                <a:latin typeface="Open Sans" pitchFamily="34" charset="0"/>
                <a:ea typeface="Open Sans" pitchFamily="34" charset="-122"/>
                <a:cs typeface="Open Sans" pitchFamily="34" charset="-120"/>
              </a:rPr>
              <a:t>10%</a:t>
            </a:r>
            <a:endParaRPr lang="en-US" sz="1361" dirty="0"/>
          </a:p>
        </p:txBody>
      </p:sp>
      <p:sp>
        <p:nvSpPr>
          <p:cNvPr id="23" name="Shape 20"/>
          <p:cNvSpPr/>
          <p:nvPr/>
        </p:nvSpPr>
        <p:spPr>
          <a:xfrm>
            <a:off x="7509450" y="6972895"/>
            <a:ext cx="604837" cy="34528"/>
          </a:xfrm>
          <a:prstGeom prst="rect">
            <a:avLst/>
          </a:prstGeom>
          <a:solidFill>
            <a:srgbClr val="B8B7E0"/>
          </a:solidFill>
          <a:ln/>
        </p:spPr>
      </p:sp>
      <p:sp>
        <p:nvSpPr>
          <p:cNvPr id="24" name="Shape 21"/>
          <p:cNvSpPr/>
          <p:nvPr/>
        </p:nvSpPr>
        <p:spPr>
          <a:xfrm>
            <a:off x="7120711" y="6795849"/>
            <a:ext cx="388739" cy="388739"/>
          </a:xfrm>
          <a:prstGeom prst="roundRect">
            <a:avLst>
              <a:gd name="adj" fmla="val 26674"/>
            </a:avLst>
          </a:prstGeom>
          <a:solidFill>
            <a:srgbClr val="DED6FF"/>
          </a:solidFill>
          <a:ln/>
        </p:spPr>
      </p:sp>
      <p:sp>
        <p:nvSpPr>
          <p:cNvPr id="25" name="Text 22"/>
          <p:cNvSpPr/>
          <p:nvPr/>
        </p:nvSpPr>
        <p:spPr>
          <a:xfrm>
            <a:off x="7239179" y="6860619"/>
            <a:ext cx="151686" cy="259199"/>
          </a:xfrm>
          <a:prstGeom prst="rect">
            <a:avLst/>
          </a:prstGeom>
          <a:noFill/>
          <a:ln/>
        </p:spPr>
        <p:txBody>
          <a:bodyPr wrap="none" rtlCol="0" anchor="t"/>
          <a:lstStyle/>
          <a:p>
            <a:pPr marL="0" indent="0" algn="ctr">
              <a:lnSpc>
                <a:spcPts val="2041"/>
              </a:lnSpc>
              <a:buNone/>
            </a:pPr>
            <a:r>
              <a:rPr lang="en-US" sz="2041" dirty="0">
                <a:solidFill>
                  <a:srgbClr val="5955EB"/>
                </a:solidFill>
                <a:latin typeface="Libre Baskerville" pitchFamily="34" charset="0"/>
                <a:ea typeface="Libre Baskerville" pitchFamily="34" charset="-122"/>
                <a:cs typeface="Libre Baskerville" pitchFamily="34" charset="-120"/>
              </a:rPr>
              <a:t>4</a:t>
            </a:r>
            <a:endParaRPr lang="en-US" sz="2041" dirty="0"/>
          </a:p>
        </p:txBody>
      </p:sp>
      <p:sp>
        <p:nvSpPr>
          <p:cNvPr id="26" name="Text 23"/>
          <p:cNvSpPr/>
          <p:nvPr/>
        </p:nvSpPr>
        <p:spPr>
          <a:xfrm>
            <a:off x="8265557" y="6774299"/>
            <a:ext cx="2160270" cy="269915"/>
          </a:xfrm>
          <a:prstGeom prst="rect">
            <a:avLst/>
          </a:prstGeom>
          <a:noFill/>
          <a:ln/>
        </p:spPr>
        <p:txBody>
          <a:bodyPr wrap="none" rtlCol="0" anchor="t"/>
          <a:lstStyle/>
          <a:p>
            <a:pPr marL="0" indent="0" algn="l">
              <a:lnSpc>
                <a:spcPts val="2126"/>
              </a:lnSpc>
              <a:buNone/>
            </a:pPr>
            <a:r>
              <a:rPr lang="en-US" sz="1701" dirty="0">
                <a:solidFill>
                  <a:srgbClr val="5955EB"/>
                </a:solidFill>
                <a:latin typeface="Libre Baskerville" pitchFamily="34" charset="0"/>
                <a:ea typeface="Libre Baskerville" pitchFamily="34" charset="-122"/>
                <a:cs typeface="Libre Baskerville" pitchFamily="34" charset="-120"/>
              </a:rPr>
              <a:t>Conversion Rate</a:t>
            </a:r>
            <a:endParaRPr lang="en-US" sz="1701" dirty="0"/>
          </a:p>
        </p:txBody>
      </p:sp>
      <p:sp>
        <p:nvSpPr>
          <p:cNvPr id="27" name="Text 24"/>
          <p:cNvSpPr/>
          <p:nvPr/>
        </p:nvSpPr>
        <p:spPr>
          <a:xfrm>
            <a:off x="8265557" y="7147798"/>
            <a:ext cx="3769757" cy="276582"/>
          </a:xfrm>
          <a:prstGeom prst="rect">
            <a:avLst/>
          </a:prstGeom>
          <a:noFill/>
          <a:ln/>
        </p:spPr>
        <p:txBody>
          <a:bodyPr wrap="none" rtlCol="0" anchor="t"/>
          <a:lstStyle/>
          <a:p>
            <a:pPr marL="0" indent="0" algn="l">
              <a:lnSpc>
                <a:spcPts val="2177"/>
              </a:lnSpc>
              <a:buNone/>
            </a:pPr>
            <a:r>
              <a:rPr lang="en-US" sz="1361" dirty="0">
                <a:solidFill>
                  <a:srgbClr val="49495A"/>
                </a:solidFill>
                <a:latin typeface="Open Sans" pitchFamily="34" charset="0"/>
                <a:ea typeface="Open Sans" pitchFamily="34" charset="-122"/>
                <a:cs typeface="Open Sans" pitchFamily="34" charset="-120"/>
              </a:rPr>
              <a:t>4%</a:t>
            </a:r>
            <a:endParaRPr lang="en-US" sz="136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5" name="Image 1" descr="preencoded.png"/>
          <p:cNvPicPr>
            <a:picLocks noChangeAspect="1"/>
          </p:cNvPicPr>
          <p:nvPr/>
        </p:nvPicPr>
        <p:blipFill>
          <a:blip r:embed="rId4"/>
          <a:stretch>
            <a:fillRect/>
          </a:stretch>
        </p:blipFill>
        <p:spPr>
          <a:xfrm>
            <a:off x="9424273" y="2520077"/>
            <a:ext cx="4925735" cy="3189446"/>
          </a:xfrm>
          <a:prstGeom prst="rect">
            <a:avLst/>
          </a:prstGeom>
        </p:spPr>
      </p:pic>
      <p:sp>
        <p:nvSpPr>
          <p:cNvPr id="6" name="Text 2"/>
          <p:cNvSpPr/>
          <p:nvPr/>
        </p:nvSpPr>
        <p:spPr>
          <a:xfrm>
            <a:off x="784860" y="616625"/>
            <a:ext cx="7574280" cy="1401604"/>
          </a:xfrm>
          <a:prstGeom prst="rect">
            <a:avLst/>
          </a:prstGeom>
          <a:noFill/>
          <a:ln/>
        </p:spPr>
        <p:txBody>
          <a:bodyPr wrap="square" rtlCol="0" anchor="t"/>
          <a:lstStyle/>
          <a:p>
            <a:pPr marL="0" indent="0">
              <a:lnSpc>
                <a:spcPts val="5518"/>
              </a:lnSpc>
              <a:buNone/>
            </a:pPr>
            <a:r>
              <a:rPr lang="en-US" sz="4414" dirty="0">
                <a:solidFill>
                  <a:srgbClr val="5955EB"/>
                </a:solidFill>
                <a:latin typeface="Libre Baskerville" pitchFamily="34" charset="0"/>
                <a:ea typeface="Libre Baskerville" pitchFamily="34" charset="-122"/>
                <a:cs typeface="Libre Baskerville" pitchFamily="34" charset="-120"/>
              </a:rPr>
              <a:t>PPC Campaign Performance</a:t>
            </a:r>
            <a:endParaRPr lang="en-US" sz="4414" dirty="0"/>
          </a:p>
        </p:txBody>
      </p:sp>
      <p:sp>
        <p:nvSpPr>
          <p:cNvPr id="7" name="Text 3"/>
          <p:cNvSpPr/>
          <p:nvPr/>
        </p:nvSpPr>
        <p:spPr>
          <a:xfrm>
            <a:off x="784860" y="2354580"/>
            <a:ext cx="7574280" cy="1076563"/>
          </a:xfrm>
          <a:prstGeom prst="rect">
            <a:avLst/>
          </a:prstGeom>
          <a:noFill/>
          <a:ln/>
        </p:spPr>
        <p:txBody>
          <a:bodyPr wrap="square" rtlCol="0" anchor="t"/>
          <a:lstStyle/>
          <a:p>
            <a:pPr marL="0" indent="0">
              <a:lnSpc>
                <a:spcPts val="2825"/>
              </a:lnSpc>
              <a:buNone/>
            </a:pPr>
            <a:r>
              <a:rPr lang="en-US" sz="1766" dirty="0">
                <a:solidFill>
                  <a:srgbClr val="49495A"/>
                </a:solidFill>
                <a:latin typeface="Open Sans" pitchFamily="34" charset="0"/>
                <a:ea typeface="Open Sans" pitchFamily="34" charset="-122"/>
                <a:cs typeface="Open Sans" pitchFamily="34" charset="-120"/>
              </a:rPr>
              <a:t>Paid advertising campaigns on Google and Facebook effectively targeted specific audiences, driving a significant amount of traffic and conversions.</a:t>
            </a:r>
            <a:endParaRPr lang="en-US" sz="1766" dirty="0"/>
          </a:p>
        </p:txBody>
      </p:sp>
      <p:pic>
        <p:nvPicPr>
          <p:cNvPr id="8" name="Image 2" descr="preencoded.png"/>
          <p:cNvPicPr>
            <a:picLocks noChangeAspect="1"/>
          </p:cNvPicPr>
          <p:nvPr/>
        </p:nvPicPr>
        <p:blipFill>
          <a:blip r:embed="rId5"/>
          <a:stretch>
            <a:fillRect/>
          </a:stretch>
        </p:blipFill>
        <p:spPr>
          <a:xfrm>
            <a:off x="784860" y="3683317"/>
            <a:ext cx="560546" cy="560546"/>
          </a:xfrm>
          <a:prstGeom prst="rect">
            <a:avLst/>
          </a:prstGeom>
        </p:spPr>
      </p:pic>
      <p:sp>
        <p:nvSpPr>
          <p:cNvPr id="9" name="Text 4"/>
          <p:cNvSpPr/>
          <p:nvPr/>
        </p:nvSpPr>
        <p:spPr>
          <a:xfrm>
            <a:off x="784860" y="4468058"/>
            <a:ext cx="2803088" cy="350282"/>
          </a:xfrm>
          <a:prstGeom prst="rect">
            <a:avLst/>
          </a:prstGeom>
          <a:noFill/>
          <a:ln/>
        </p:spPr>
        <p:txBody>
          <a:bodyPr wrap="none" rtlCol="0" anchor="t"/>
          <a:lstStyle/>
          <a:p>
            <a:pPr marL="0" indent="0" algn="l">
              <a:lnSpc>
                <a:spcPts val="2759"/>
              </a:lnSpc>
              <a:buNone/>
            </a:pPr>
            <a:r>
              <a:rPr lang="en-US" sz="2207" dirty="0">
                <a:solidFill>
                  <a:srgbClr val="5955EB"/>
                </a:solidFill>
                <a:latin typeface="Libre Baskerville" pitchFamily="34" charset="0"/>
                <a:ea typeface="Libre Baskerville" pitchFamily="34" charset="-122"/>
                <a:cs typeface="Libre Baskerville" pitchFamily="34" charset="-120"/>
              </a:rPr>
              <a:t>Google Ads</a:t>
            </a:r>
            <a:endParaRPr lang="en-US" sz="2207" dirty="0"/>
          </a:p>
        </p:txBody>
      </p:sp>
      <p:sp>
        <p:nvSpPr>
          <p:cNvPr id="10" name="Text 5"/>
          <p:cNvSpPr/>
          <p:nvPr/>
        </p:nvSpPr>
        <p:spPr>
          <a:xfrm>
            <a:off x="784860" y="4952881"/>
            <a:ext cx="7574280" cy="358854"/>
          </a:xfrm>
          <a:prstGeom prst="rect">
            <a:avLst/>
          </a:prstGeom>
          <a:noFill/>
          <a:ln/>
        </p:spPr>
        <p:txBody>
          <a:bodyPr wrap="none" rtlCol="0" anchor="t"/>
          <a:lstStyle/>
          <a:p>
            <a:pPr marL="0" indent="0" algn="l">
              <a:lnSpc>
                <a:spcPts val="2825"/>
              </a:lnSpc>
              <a:buNone/>
            </a:pPr>
            <a:r>
              <a:rPr lang="en-US" sz="1766" dirty="0">
                <a:solidFill>
                  <a:srgbClr val="49495A"/>
                </a:solidFill>
                <a:latin typeface="Open Sans" pitchFamily="34" charset="0"/>
                <a:ea typeface="Open Sans" pitchFamily="34" charset="-122"/>
                <a:cs typeface="Open Sans" pitchFamily="34" charset="-120"/>
              </a:rPr>
              <a:t>Impressions: 200,000, Clicks: 15,000, CTR: 7.5%</a:t>
            </a:r>
            <a:endParaRPr lang="en-US" sz="1766" dirty="0"/>
          </a:p>
        </p:txBody>
      </p:sp>
      <p:pic>
        <p:nvPicPr>
          <p:cNvPr id="11" name="Image 3" descr="preencoded.png"/>
          <p:cNvPicPr>
            <a:picLocks noChangeAspect="1"/>
          </p:cNvPicPr>
          <p:nvPr/>
        </p:nvPicPr>
        <p:blipFill>
          <a:blip r:embed="rId6"/>
          <a:stretch>
            <a:fillRect/>
          </a:stretch>
        </p:blipFill>
        <p:spPr>
          <a:xfrm>
            <a:off x="784860" y="5984438"/>
            <a:ext cx="560546" cy="560546"/>
          </a:xfrm>
          <a:prstGeom prst="rect">
            <a:avLst/>
          </a:prstGeom>
        </p:spPr>
      </p:pic>
      <p:sp>
        <p:nvSpPr>
          <p:cNvPr id="12" name="Text 6"/>
          <p:cNvSpPr/>
          <p:nvPr/>
        </p:nvSpPr>
        <p:spPr>
          <a:xfrm>
            <a:off x="784860" y="6769179"/>
            <a:ext cx="2803088" cy="350282"/>
          </a:xfrm>
          <a:prstGeom prst="rect">
            <a:avLst/>
          </a:prstGeom>
          <a:noFill/>
          <a:ln/>
        </p:spPr>
        <p:txBody>
          <a:bodyPr wrap="none" rtlCol="0" anchor="t"/>
          <a:lstStyle/>
          <a:p>
            <a:pPr marL="0" indent="0" algn="l">
              <a:lnSpc>
                <a:spcPts val="2759"/>
              </a:lnSpc>
              <a:buNone/>
            </a:pPr>
            <a:r>
              <a:rPr lang="en-US" sz="2207" dirty="0">
                <a:solidFill>
                  <a:srgbClr val="5955EB"/>
                </a:solidFill>
                <a:latin typeface="Libre Baskerville" pitchFamily="34" charset="0"/>
                <a:ea typeface="Libre Baskerville" pitchFamily="34" charset="-122"/>
                <a:cs typeface="Libre Baskerville" pitchFamily="34" charset="-120"/>
              </a:rPr>
              <a:t>Facebook Ads</a:t>
            </a:r>
            <a:endParaRPr lang="en-US" sz="2207" dirty="0"/>
          </a:p>
        </p:txBody>
      </p:sp>
      <p:sp>
        <p:nvSpPr>
          <p:cNvPr id="13" name="Text 7"/>
          <p:cNvSpPr/>
          <p:nvPr/>
        </p:nvSpPr>
        <p:spPr>
          <a:xfrm>
            <a:off x="784860" y="7254002"/>
            <a:ext cx="7574280" cy="358854"/>
          </a:xfrm>
          <a:prstGeom prst="rect">
            <a:avLst/>
          </a:prstGeom>
          <a:noFill/>
          <a:ln/>
        </p:spPr>
        <p:txBody>
          <a:bodyPr wrap="none" rtlCol="0" anchor="t"/>
          <a:lstStyle/>
          <a:p>
            <a:pPr marL="0" indent="0" algn="l">
              <a:lnSpc>
                <a:spcPts val="2825"/>
              </a:lnSpc>
              <a:buNone/>
            </a:pPr>
            <a:r>
              <a:rPr lang="en-US" sz="1766" dirty="0">
                <a:solidFill>
                  <a:srgbClr val="49495A"/>
                </a:solidFill>
                <a:latin typeface="Open Sans" pitchFamily="34" charset="0"/>
                <a:ea typeface="Open Sans" pitchFamily="34" charset="-122"/>
                <a:cs typeface="Open Sans" pitchFamily="34" charset="-120"/>
              </a:rPr>
              <a:t>Impressions: 100,000, Clicks: 10,000, CTR: 10%</a:t>
            </a:r>
            <a:endParaRPr lang="en-US" sz="1766"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5" name="Image 1" descr="preencoded.png"/>
          <p:cNvPicPr>
            <a:picLocks noChangeAspect="1"/>
          </p:cNvPicPr>
          <p:nvPr/>
        </p:nvPicPr>
        <p:blipFill>
          <a:blip r:embed="rId4"/>
          <a:stretch>
            <a:fillRect/>
          </a:stretch>
        </p:blipFill>
        <p:spPr>
          <a:xfrm>
            <a:off x="9359979" y="441960"/>
            <a:ext cx="5054322" cy="7345680"/>
          </a:xfrm>
          <a:prstGeom prst="rect">
            <a:avLst/>
          </a:prstGeom>
        </p:spPr>
      </p:pic>
      <p:sp>
        <p:nvSpPr>
          <p:cNvPr id="6" name="Text 2"/>
          <p:cNvSpPr/>
          <p:nvPr/>
        </p:nvSpPr>
        <p:spPr>
          <a:xfrm>
            <a:off x="604837" y="576263"/>
            <a:ext cx="5294590" cy="540068"/>
          </a:xfrm>
          <a:prstGeom prst="rect">
            <a:avLst/>
          </a:prstGeom>
          <a:noFill/>
          <a:ln/>
        </p:spPr>
        <p:txBody>
          <a:bodyPr wrap="none" rtlCol="0" anchor="t"/>
          <a:lstStyle/>
          <a:p>
            <a:pPr marL="0" indent="0">
              <a:lnSpc>
                <a:spcPts val="4253"/>
              </a:lnSpc>
              <a:buNone/>
            </a:pPr>
            <a:r>
              <a:rPr lang="en-US" sz="3402" dirty="0">
                <a:solidFill>
                  <a:srgbClr val="5955EB"/>
                </a:solidFill>
                <a:latin typeface="Libre Baskerville" pitchFamily="34" charset="0"/>
                <a:ea typeface="Libre Baskerville" pitchFamily="34" charset="-122"/>
                <a:cs typeface="Libre Baskerville" pitchFamily="34" charset="-120"/>
              </a:rPr>
              <a:t>Website Traffic Analysis</a:t>
            </a:r>
            <a:endParaRPr lang="en-US" sz="3402" dirty="0"/>
          </a:p>
        </p:txBody>
      </p:sp>
      <p:sp>
        <p:nvSpPr>
          <p:cNvPr id="7" name="Text 3"/>
          <p:cNvSpPr/>
          <p:nvPr/>
        </p:nvSpPr>
        <p:spPr>
          <a:xfrm>
            <a:off x="604837" y="1375529"/>
            <a:ext cx="7934325" cy="553164"/>
          </a:xfrm>
          <a:prstGeom prst="rect">
            <a:avLst/>
          </a:prstGeom>
          <a:noFill/>
          <a:ln/>
        </p:spPr>
        <p:txBody>
          <a:bodyPr wrap="square" rtlCol="0" anchor="t"/>
          <a:lstStyle/>
          <a:p>
            <a:pPr marL="0" indent="0">
              <a:lnSpc>
                <a:spcPts val="2177"/>
              </a:lnSpc>
              <a:buNone/>
            </a:pPr>
            <a:r>
              <a:rPr lang="en-US" sz="1361" dirty="0">
                <a:solidFill>
                  <a:srgbClr val="49495A"/>
                </a:solidFill>
                <a:latin typeface="Open Sans" pitchFamily="34" charset="0"/>
                <a:ea typeface="Open Sans" pitchFamily="34" charset="-122"/>
                <a:cs typeface="Open Sans" pitchFamily="34" charset="-120"/>
              </a:rPr>
              <a:t>The campaign effectively drove traffic to the website, resulting in a significant increase in visitors and session duration.</a:t>
            </a:r>
            <a:endParaRPr lang="en-US" sz="1361" dirty="0"/>
          </a:p>
        </p:txBody>
      </p:sp>
      <p:pic>
        <p:nvPicPr>
          <p:cNvPr id="8" name="Image 2" descr="preencoded.png"/>
          <p:cNvPicPr>
            <a:picLocks noChangeAspect="1"/>
          </p:cNvPicPr>
          <p:nvPr/>
        </p:nvPicPr>
        <p:blipFill>
          <a:blip r:embed="rId5"/>
          <a:stretch>
            <a:fillRect/>
          </a:stretch>
        </p:blipFill>
        <p:spPr>
          <a:xfrm>
            <a:off x="604837" y="2123003"/>
            <a:ext cx="864037" cy="1382554"/>
          </a:xfrm>
          <a:prstGeom prst="rect">
            <a:avLst/>
          </a:prstGeom>
        </p:spPr>
      </p:pic>
      <p:sp>
        <p:nvSpPr>
          <p:cNvPr id="9" name="Text 4"/>
          <p:cNvSpPr/>
          <p:nvPr/>
        </p:nvSpPr>
        <p:spPr>
          <a:xfrm>
            <a:off x="1728073" y="2295763"/>
            <a:ext cx="2160270" cy="269915"/>
          </a:xfrm>
          <a:prstGeom prst="rect">
            <a:avLst/>
          </a:prstGeom>
          <a:noFill/>
          <a:ln/>
        </p:spPr>
        <p:txBody>
          <a:bodyPr wrap="none" rtlCol="0" anchor="t"/>
          <a:lstStyle/>
          <a:p>
            <a:pPr marL="0" indent="0" algn="l">
              <a:lnSpc>
                <a:spcPts val="2126"/>
              </a:lnSpc>
              <a:buNone/>
            </a:pPr>
            <a:r>
              <a:rPr lang="en-US" sz="1701" dirty="0">
                <a:solidFill>
                  <a:srgbClr val="5955EB"/>
                </a:solidFill>
                <a:latin typeface="Libre Baskerville" pitchFamily="34" charset="0"/>
                <a:ea typeface="Libre Baskerville" pitchFamily="34" charset="-122"/>
                <a:cs typeface="Libre Baskerville" pitchFamily="34" charset="-120"/>
              </a:rPr>
              <a:t>Total Visits</a:t>
            </a:r>
            <a:endParaRPr lang="en-US" sz="1701" dirty="0"/>
          </a:p>
        </p:txBody>
      </p:sp>
      <p:sp>
        <p:nvSpPr>
          <p:cNvPr id="10" name="Text 5"/>
          <p:cNvSpPr/>
          <p:nvPr/>
        </p:nvSpPr>
        <p:spPr>
          <a:xfrm>
            <a:off x="1728073" y="2669262"/>
            <a:ext cx="6811089" cy="276582"/>
          </a:xfrm>
          <a:prstGeom prst="rect">
            <a:avLst/>
          </a:prstGeom>
          <a:noFill/>
          <a:ln/>
        </p:spPr>
        <p:txBody>
          <a:bodyPr wrap="none" rtlCol="0" anchor="t"/>
          <a:lstStyle/>
          <a:p>
            <a:pPr marL="0" indent="0" algn="l">
              <a:lnSpc>
                <a:spcPts val="2177"/>
              </a:lnSpc>
              <a:buNone/>
            </a:pPr>
            <a:r>
              <a:rPr lang="en-US" sz="1361" dirty="0">
                <a:solidFill>
                  <a:srgbClr val="49495A"/>
                </a:solidFill>
                <a:latin typeface="Open Sans" pitchFamily="34" charset="0"/>
                <a:ea typeface="Open Sans" pitchFamily="34" charset="-122"/>
                <a:cs typeface="Open Sans" pitchFamily="34" charset="-120"/>
              </a:rPr>
              <a:t>100,000</a:t>
            </a:r>
            <a:endParaRPr lang="en-US" sz="1361" dirty="0"/>
          </a:p>
        </p:txBody>
      </p:sp>
      <p:pic>
        <p:nvPicPr>
          <p:cNvPr id="11" name="Image 3" descr="preencoded.png"/>
          <p:cNvPicPr>
            <a:picLocks noChangeAspect="1"/>
          </p:cNvPicPr>
          <p:nvPr/>
        </p:nvPicPr>
        <p:blipFill>
          <a:blip r:embed="rId6"/>
          <a:stretch>
            <a:fillRect/>
          </a:stretch>
        </p:blipFill>
        <p:spPr>
          <a:xfrm>
            <a:off x="604837" y="3505557"/>
            <a:ext cx="864037" cy="1382554"/>
          </a:xfrm>
          <a:prstGeom prst="rect">
            <a:avLst/>
          </a:prstGeom>
        </p:spPr>
      </p:pic>
      <p:sp>
        <p:nvSpPr>
          <p:cNvPr id="12" name="Text 6"/>
          <p:cNvSpPr/>
          <p:nvPr/>
        </p:nvSpPr>
        <p:spPr>
          <a:xfrm>
            <a:off x="1728073" y="3678317"/>
            <a:ext cx="2160270" cy="269915"/>
          </a:xfrm>
          <a:prstGeom prst="rect">
            <a:avLst/>
          </a:prstGeom>
          <a:noFill/>
          <a:ln/>
        </p:spPr>
        <p:txBody>
          <a:bodyPr wrap="none" rtlCol="0" anchor="t"/>
          <a:lstStyle/>
          <a:p>
            <a:pPr marL="0" indent="0" algn="l">
              <a:lnSpc>
                <a:spcPts val="2126"/>
              </a:lnSpc>
              <a:buNone/>
            </a:pPr>
            <a:r>
              <a:rPr lang="en-US" sz="1701" dirty="0">
                <a:solidFill>
                  <a:srgbClr val="5955EB"/>
                </a:solidFill>
                <a:latin typeface="Libre Baskerville" pitchFamily="34" charset="0"/>
                <a:ea typeface="Libre Baskerville" pitchFamily="34" charset="-122"/>
                <a:cs typeface="Libre Baskerville" pitchFamily="34" charset="-120"/>
              </a:rPr>
              <a:t>Unique Visitors</a:t>
            </a:r>
            <a:endParaRPr lang="en-US" sz="1701" dirty="0"/>
          </a:p>
        </p:txBody>
      </p:sp>
      <p:sp>
        <p:nvSpPr>
          <p:cNvPr id="13" name="Text 7"/>
          <p:cNvSpPr/>
          <p:nvPr/>
        </p:nvSpPr>
        <p:spPr>
          <a:xfrm>
            <a:off x="1728073" y="4051816"/>
            <a:ext cx="6811089" cy="276582"/>
          </a:xfrm>
          <a:prstGeom prst="rect">
            <a:avLst/>
          </a:prstGeom>
          <a:noFill/>
          <a:ln/>
        </p:spPr>
        <p:txBody>
          <a:bodyPr wrap="none" rtlCol="0" anchor="t"/>
          <a:lstStyle/>
          <a:p>
            <a:pPr marL="0" indent="0" algn="l">
              <a:lnSpc>
                <a:spcPts val="2177"/>
              </a:lnSpc>
              <a:buNone/>
            </a:pPr>
            <a:r>
              <a:rPr lang="en-US" sz="1361" dirty="0">
                <a:solidFill>
                  <a:srgbClr val="49495A"/>
                </a:solidFill>
                <a:latin typeface="Open Sans" pitchFamily="34" charset="0"/>
                <a:ea typeface="Open Sans" pitchFamily="34" charset="-122"/>
                <a:cs typeface="Open Sans" pitchFamily="34" charset="-120"/>
              </a:rPr>
              <a:t>80,000</a:t>
            </a:r>
            <a:endParaRPr lang="en-US" sz="1361" dirty="0"/>
          </a:p>
        </p:txBody>
      </p:sp>
      <p:pic>
        <p:nvPicPr>
          <p:cNvPr id="14" name="Image 4" descr="preencoded.png"/>
          <p:cNvPicPr>
            <a:picLocks noChangeAspect="1"/>
          </p:cNvPicPr>
          <p:nvPr/>
        </p:nvPicPr>
        <p:blipFill>
          <a:blip r:embed="rId7"/>
          <a:stretch>
            <a:fillRect/>
          </a:stretch>
        </p:blipFill>
        <p:spPr>
          <a:xfrm>
            <a:off x="604837" y="4888111"/>
            <a:ext cx="864037" cy="1382554"/>
          </a:xfrm>
          <a:prstGeom prst="rect">
            <a:avLst/>
          </a:prstGeom>
        </p:spPr>
      </p:pic>
      <p:sp>
        <p:nvSpPr>
          <p:cNvPr id="15" name="Text 8"/>
          <p:cNvSpPr/>
          <p:nvPr/>
        </p:nvSpPr>
        <p:spPr>
          <a:xfrm>
            <a:off x="1728073" y="5060871"/>
            <a:ext cx="2160270" cy="269915"/>
          </a:xfrm>
          <a:prstGeom prst="rect">
            <a:avLst/>
          </a:prstGeom>
          <a:noFill/>
          <a:ln/>
        </p:spPr>
        <p:txBody>
          <a:bodyPr wrap="none" rtlCol="0" anchor="t"/>
          <a:lstStyle/>
          <a:p>
            <a:pPr marL="0" indent="0" algn="l">
              <a:lnSpc>
                <a:spcPts val="2126"/>
              </a:lnSpc>
              <a:buNone/>
            </a:pPr>
            <a:r>
              <a:rPr lang="en-US" sz="1701" dirty="0">
                <a:solidFill>
                  <a:srgbClr val="5955EB"/>
                </a:solidFill>
                <a:latin typeface="Libre Baskerville" pitchFamily="34" charset="0"/>
                <a:ea typeface="Libre Baskerville" pitchFamily="34" charset="-122"/>
                <a:cs typeface="Libre Baskerville" pitchFamily="34" charset="-120"/>
              </a:rPr>
              <a:t>Bounce Rate</a:t>
            </a:r>
            <a:endParaRPr lang="en-US" sz="1701" dirty="0"/>
          </a:p>
        </p:txBody>
      </p:sp>
      <p:sp>
        <p:nvSpPr>
          <p:cNvPr id="16" name="Text 9"/>
          <p:cNvSpPr/>
          <p:nvPr/>
        </p:nvSpPr>
        <p:spPr>
          <a:xfrm>
            <a:off x="1728073" y="5434370"/>
            <a:ext cx="6811089" cy="276582"/>
          </a:xfrm>
          <a:prstGeom prst="rect">
            <a:avLst/>
          </a:prstGeom>
          <a:noFill/>
          <a:ln/>
        </p:spPr>
        <p:txBody>
          <a:bodyPr wrap="none" rtlCol="0" anchor="t"/>
          <a:lstStyle/>
          <a:p>
            <a:pPr marL="0" indent="0" algn="l">
              <a:lnSpc>
                <a:spcPts val="2177"/>
              </a:lnSpc>
              <a:buNone/>
            </a:pPr>
            <a:r>
              <a:rPr lang="en-US" sz="1361" dirty="0">
                <a:solidFill>
                  <a:srgbClr val="49495A"/>
                </a:solidFill>
                <a:latin typeface="Open Sans" pitchFamily="34" charset="0"/>
                <a:ea typeface="Open Sans" pitchFamily="34" charset="-122"/>
                <a:cs typeface="Open Sans" pitchFamily="34" charset="-120"/>
              </a:rPr>
              <a:t>45%</a:t>
            </a:r>
            <a:endParaRPr lang="en-US" sz="1361" dirty="0"/>
          </a:p>
        </p:txBody>
      </p:sp>
      <p:pic>
        <p:nvPicPr>
          <p:cNvPr id="17" name="Image 5" descr="preencoded.png"/>
          <p:cNvPicPr>
            <a:picLocks noChangeAspect="1"/>
          </p:cNvPicPr>
          <p:nvPr/>
        </p:nvPicPr>
        <p:blipFill>
          <a:blip r:embed="rId8"/>
          <a:stretch>
            <a:fillRect/>
          </a:stretch>
        </p:blipFill>
        <p:spPr>
          <a:xfrm>
            <a:off x="604837" y="6270665"/>
            <a:ext cx="864037" cy="1382554"/>
          </a:xfrm>
          <a:prstGeom prst="rect">
            <a:avLst/>
          </a:prstGeom>
        </p:spPr>
      </p:pic>
      <p:sp>
        <p:nvSpPr>
          <p:cNvPr id="18" name="Text 10"/>
          <p:cNvSpPr/>
          <p:nvPr/>
        </p:nvSpPr>
        <p:spPr>
          <a:xfrm>
            <a:off x="1728073" y="6443424"/>
            <a:ext cx="2830473" cy="269915"/>
          </a:xfrm>
          <a:prstGeom prst="rect">
            <a:avLst/>
          </a:prstGeom>
          <a:noFill/>
          <a:ln/>
        </p:spPr>
        <p:txBody>
          <a:bodyPr wrap="none" rtlCol="0" anchor="t"/>
          <a:lstStyle/>
          <a:p>
            <a:pPr marL="0" indent="0" algn="l">
              <a:lnSpc>
                <a:spcPts val="2126"/>
              </a:lnSpc>
              <a:buNone/>
            </a:pPr>
            <a:r>
              <a:rPr lang="en-US" sz="1701" dirty="0">
                <a:solidFill>
                  <a:srgbClr val="5955EB"/>
                </a:solidFill>
                <a:latin typeface="Libre Baskerville" pitchFamily="34" charset="0"/>
                <a:ea typeface="Libre Baskerville" pitchFamily="34" charset="-122"/>
                <a:cs typeface="Libre Baskerville" pitchFamily="34" charset="-120"/>
              </a:rPr>
              <a:t>Average Session Duration</a:t>
            </a:r>
            <a:endParaRPr lang="en-US" sz="1701" dirty="0"/>
          </a:p>
        </p:txBody>
      </p:sp>
      <p:sp>
        <p:nvSpPr>
          <p:cNvPr id="19" name="Text 11"/>
          <p:cNvSpPr/>
          <p:nvPr/>
        </p:nvSpPr>
        <p:spPr>
          <a:xfrm>
            <a:off x="1728073" y="6816923"/>
            <a:ext cx="6811089" cy="276582"/>
          </a:xfrm>
          <a:prstGeom prst="rect">
            <a:avLst/>
          </a:prstGeom>
          <a:noFill/>
          <a:ln/>
        </p:spPr>
        <p:txBody>
          <a:bodyPr wrap="none" rtlCol="0" anchor="t"/>
          <a:lstStyle/>
          <a:p>
            <a:pPr marL="0" indent="0" algn="l">
              <a:lnSpc>
                <a:spcPts val="2177"/>
              </a:lnSpc>
              <a:buNone/>
            </a:pPr>
            <a:r>
              <a:rPr lang="en-US" sz="1361" dirty="0">
                <a:solidFill>
                  <a:srgbClr val="49495A"/>
                </a:solidFill>
                <a:latin typeface="Open Sans" pitchFamily="34" charset="0"/>
                <a:ea typeface="Open Sans" pitchFamily="34" charset="-122"/>
                <a:cs typeface="Open Sans" pitchFamily="34" charset="-120"/>
              </a:rPr>
              <a:t>2:30 minutes</a:t>
            </a:r>
            <a:endParaRPr lang="en-US" sz="136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sp>
        <p:nvSpPr>
          <p:cNvPr id="4" name="Text 2"/>
          <p:cNvSpPr/>
          <p:nvPr/>
        </p:nvSpPr>
        <p:spPr>
          <a:xfrm>
            <a:off x="864037" y="1076801"/>
            <a:ext cx="6391989" cy="771525"/>
          </a:xfrm>
          <a:prstGeom prst="rect">
            <a:avLst/>
          </a:prstGeom>
          <a:noFill/>
          <a:ln/>
        </p:spPr>
        <p:txBody>
          <a:bodyPr wrap="none" rtlCol="0" anchor="t"/>
          <a:lstStyle/>
          <a:p>
            <a:pPr marL="0" indent="0">
              <a:lnSpc>
                <a:spcPts val="6075"/>
              </a:lnSpc>
              <a:buNone/>
            </a:pPr>
            <a:r>
              <a:rPr lang="en-US" sz="4860" dirty="0">
                <a:solidFill>
                  <a:srgbClr val="5955EB"/>
                </a:solidFill>
                <a:latin typeface="Libre Baskerville" pitchFamily="34" charset="0"/>
                <a:ea typeface="Libre Baskerville" pitchFamily="34" charset="-122"/>
                <a:cs typeface="Libre Baskerville" pitchFamily="34" charset="-120"/>
              </a:rPr>
              <a:t>Conversion Analysis</a:t>
            </a:r>
            <a:endParaRPr lang="en-US" sz="4860" dirty="0"/>
          </a:p>
        </p:txBody>
      </p:sp>
      <p:sp>
        <p:nvSpPr>
          <p:cNvPr id="5" name="Text 3"/>
          <p:cNvSpPr/>
          <p:nvPr/>
        </p:nvSpPr>
        <p:spPr>
          <a:xfrm>
            <a:off x="864037" y="2342078"/>
            <a:ext cx="12902327" cy="790099"/>
          </a:xfrm>
          <a:prstGeom prst="rect">
            <a:avLst/>
          </a:prstGeom>
          <a:noFill/>
          <a:ln/>
        </p:spPr>
        <p:txBody>
          <a:bodyPr wrap="square" rtlCol="0" anchor="t"/>
          <a:lstStyle/>
          <a:p>
            <a:pPr marL="0" indent="0">
              <a:lnSpc>
                <a:spcPts val="3110"/>
              </a:lnSpc>
              <a:buNone/>
            </a:pPr>
            <a:r>
              <a:rPr lang="en-US" sz="1944" dirty="0">
                <a:solidFill>
                  <a:srgbClr val="49495A"/>
                </a:solidFill>
                <a:latin typeface="Open Sans" pitchFamily="34" charset="0"/>
                <a:ea typeface="Open Sans" pitchFamily="34" charset="-122"/>
                <a:cs typeface="Open Sans" pitchFamily="34" charset="-120"/>
              </a:rPr>
              <a:t>The campaign successfully converted visitors into leads and customers, demonstrating a high conversion rate and identifying top-performing channels.</a:t>
            </a:r>
            <a:endParaRPr lang="en-US" sz="1944" dirty="0"/>
          </a:p>
        </p:txBody>
      </p:sp>
      <p:pic>
        <p:nvPicPr>
          <p:cNvPr id="6" name="Image 0" descr="preencoded.png"/>
          <p:cNvPicPr>
            <a:picLocks noChangeAspect="1"/>
          </p:cNvPicPr>
          <p:nvPr/>
        </p:nvPicPr>
        <p:blipFill>
          <a:blip r:embed="rId3"/>
          <a:stretch>
            <a:fillRect/>
          </a:stretch>
        </p:blipFill>
        <p:spPr>
          <a:xfrm>
            <a:off x="864037" y="3409831"/>
            <a:ext cx="4053840" cy="2505432"/>
          </a:xfrm>
          <a:prstGeom prst="rect">
            <a:avLst/>
          </a:prstGeom>
        </p:spPr>
      </p:pic>
      <p:sp>
        <p:nvSpPr>
          <p:cNvPr id="7" name="Text 4"/>
          <p:cNvSpPr/>
          <p:nvPr/>
        </p:nvSpPr>
        <p:spPr>
          <a:xfrm>
            <a:off x="864037" y="6223873"/>
            <a:ext cx="3086100" cy="385763"/>
          </a:xfrm>
          <a:prstGeom prst="rect">
            <a:avLst/>
          </a:prstGeom>
          <a:noFill/>
          <a:ln/>
        </p:spPr>
        <p:txBody>
          <a:bodyPr wrap="none" rtlCol="0" anchor="t"/>
          <a:lstStyle/>
          <a:p>
            <a:pPr marL="0" indent="0" algn="l">
              <a:lnSpc>
                <a:spcPts val="3038"/>
              </a:lnSpc>
              <a:buNone/>
            </a:pPr>
            <a:r>
              <a:rPr lang="en-US" sz="2430" dirty="0">
                <a:solidFill>
                  <a:srgbClr val="5955EB"/>
                </a:solidFill>
                <a:latin typeface="Libre Baskerville" pitchFamily="34" charset="0"/>
                <a:ea typeface="Libre Baskerville" pitchFamily="34" charset="-122"/>
                <a:cs typeface="Libre Baskerville" pitchFamily="34" charset="-120"/>
              </a:rPr>
              <a:t>Total Conversions</a:t>
            </a:r>
            <a:endParaRPr lang="en-US" sz="2430" dirty="0"/>
          </a:p>
        </p:txBody>
      </p:sp>
      <p:sp>
        <p:nvSpPr>
          <p:cNvPr id="8" name="Text 5"/>
          <p:cNvSpPr/>
          <p:nvPr/>
        </p:nvSpPr>
        <p:spPr>
          <a:xfrm>
            <a:off x="864037" y="6757749"/>
            <a:ext cx="4053840" cy="395049"/>
          </a:xfrm>
          <a:prstGeom prst="rect">
            <a:avLst/>
          </a:prstGeom>
          <a:noFill/>
          <a:ln/>
        </p:spPr>
        <p:txBody>
          <a:bodyPr wrap="none" rtlCol="0" anchor="t"/>
          <a:lstStyle/>
          <a:p>
            <a:pPr marL="0" indent="0" algn="l">
              <a:lnSpc>
                <a:spcPts val="3110"/>
              </a:lnSpc>
              <a:buNone/>
            </a:pPr>
            <a:r>
              <a:rPr lang="en-US" sz="1944" dirty="0">
                <a:solidFill>
                  <a:srgbClr val="49495A"/>
                </a:solidFill>
                <a:latin typeface="Open Sans" pitchFamily="34" charset="0"/>
                <a:ea typeface="Open Sans" pitchFamily="34" charset="-122"/>
                <a:cs typeface="Open Sans" pitchFamily="34" charset="-120"/>
              </a:rPr>
              <a:t>5,000</a:t>
            </a:r>
            <a:endParaRPr lang="en-US" sz="1944" dirty="0"/>
          </a:p>
        </p:txBody>
      </p:sp>
      <p:pic>
        <p:nvPicPr>
          <p:cNvPr id="9" name="Image 1" descr="preencoded.png"/>
          <p:cNvPicPr>
            <a:picLocks noChangeAspect="1"/>
          </p:cNvPicPr>
          <p:nvPr/>
        </p:nvPicPr>
        <p:blipFill>
          <a:blip r:embed="rId4"/>
          <a:stretch>
            <a:fillRect/>
          </a:stretch>
        </p:blipFill>
        <p:spPr>
          <a:xfrm>
            <a:off x="5288161" y="3409831"/>
            <a:ext cx="4053959" cy="2505432"/>
          </a:xfrm>
          <a:prstGeom prst="rect">
            <a:avLst/>
          </a:prstGeom>
        </p:spPr>
      </p:pic>
      <p:sp>
        <p:nvSpPr>
          <p:cNvPr id="10" name="Text 6"/>
          <p:cNvSpPr/>
          <p:nvPr/>
        </p:nvSpPr>
        <p:spPr>
          <a:xfrm>
            <a:off x="5288161" y="6223873"/>
            <a:ext cx="3086100" cy="385763"/>
          </a:xfrm>
          <a:prstGeom prst="rect">
            <a:avLst/>
          </a:prstGeom>
          <a:noFill/>
          <a:ln/>
        </p:spPr>
        <p:txBody>
          <a:bodyPr wrap="none" rtlCol="0" anchor="t"/>
          <a:lstStyle/>
          <a:p>
            <a:pPr marL="0" indent="0" algn="l">
              <a:lnSpc>
                <a:spcPts val="3038"/>
              </a:lnSpc>
              <a:buNone/>
            </a:pPr>
            <a:r>
              <a:rPr lang="en-US" sz="2430" dirty="0">
                <a:solidFill>
                  <a:srgbClr val="5955EB"/>
                </a:solidFill>
                <a:latin typeface="Libre Baskerville" pitchFamily="34" charset="0"/>
                <a:ea typeface="Libre Baskerville" pitchFamily="34" charset="-122"/>
                <a:cs typeface="Libre Baskerville" pitchFamily="34" charset="-120"/>
              </a:rPr>
              <a:t>Conversion Rate</a:t>
            </a:r>
            <a:endParaRPr lang="en-US" sz="2430" dirty="0"/>
          </a:p>
        </p:txBody>
      </p:sp>
      <p:sp>
        <p:nvSpPr>
          <p:cNvPr id="11" name="Text 7"/>
          <p:cNvSpPr/>
          <p:nvPr/>
        </p:nvSpPr>
        <p:spPr>
          <a:xfrm>
            <a:off x="5288161" y="6757749"/>
            <a:ext cx="4053959" cy="395049"/>
          </a:xfrm>
          <a:prstGeom prst="rect">
            <a:avLst/>
          </a:prstGeom>
          <a:noFill/>
          <a:ln/>
        </p:spPr>
        <p:txBody>
          <a:bodyPr wrap="none" rtlCol="0" anchor="t"/>
          <a:lstStyle/>
          <a:p>
            <a:pPr marL="0" indent="0" algn="l">
              <a:lnSpc>
                <a:spcPts val="3110"/>
              </a:lnSpc>
              <a:buNone/>
            </a:pPr>
            <a:r>
              <a:rPr lang="en-US" sz="1944" dirty="0">
                <a:solidFill>
                  <a:srgbClr val="49495A"/>
                </a:solidFill>
                <a:latin typeface="Open Sans" pitchFamily="34" charset="0"/>
                <a:ea typeface="Open Sans" pitchFamily="34" charset="-122"/>
                <a:cs typeface="Open Sans" pitchFamily="34" charset="-120"/>
              </a:rPr>
              <a:t>5%</a:t>
            </a:r>
            <a:endParaRPr lang="en-US" sz="1944" dirty="0"/>
          </a:p>
        </p:txBody>
      </p:sp>
      <p:pic>
        <p:nvPicPr>
          <p:cNvPr id="12" name="Image 2" descr="preencoded.png"/>
          <p:cNvPicPr>
            <a:picLocks noChangeAspect="1"/>
          </p:cNvPicPr>
          <p:nvPr/>
        </p:nvPicPr>
        <p:blipFill>
          <a:blip r:embed="rId5"/>
          <a:stretch>
            <a:fillRect/>
          </a:stretch>
        </p:blipFill>
        <p:spPr>
          <a:xfrm>
            <a:off x="9712404" y="3409831"/>
            <a:ext cx="4053959" cy="2505432"/>
          </a:xfrm>
          <a:prstGeom prst="rect">
            <a:avLst/>
          </a:prstGeom>
        </p:spPr>
      </p:pic>
      <p:sp>
        <p:nvSpPr>
          <p:cNvPr id="13" name="Text 8"/>
          <p:cNvSpPr/>
          <p:nvPr/>
        </p:nvSpPr>
        <p:spPr>
          <a:xfrm>
            <a:off x="9712404" y="6223873"/>
            <a:ext cx="4053007" cy="385763"/>
          </a:xfrm>
          <a:prstGeom prst="rect">
            <a:avLst/>
          </a:prstGeom>
          <a:noFill/>
          <a:ln/>
        </p:spPr>
        <p:txBody>
          <a:bodyPr wrap="none" rtlCol="0" anchor="t"/>
          <a:lstStyle/>
          <a:p>
            <a:pPr marL="0" indent="0" algn="l">
              <a:lnSpc>
                <a:spcPts val="3038"/>
              </a:lnSpc>
              <a:buNone/>
            </a:pPr>
            <a:r>
              <a:rPr lang="en-US" sz="2430" dirty="0">
                <a:solidFill>
                  <a:srgbClr val="5955EB"/>
                </a:solidFill>
                <a:latin typeface="Libre Baskerville" pitchFamily="34" charset="0"/>
                <a:ea typeface="Libre Baskerville" pitchFamily="34" charset="-122"/>
                <a:cs typeface="Libre Baskerville" pitchFamily="34" charset="-120"/>
              </a:rPr>
              <a:t>Top Converting Channels</a:t>
            </a:r>
            <a:endParaRPr lang="en-US" sz="2430" dirty="0"/>
          </a:p>
        </p:txBody>
      </p:sp>
      <p:sp>
        <p:nvSpPr>
          <p:cNvPr id="14" name="Text 9"/>
          <p:cNvSpPr/>
          <p:nvPr/>
        </p:nvSpPr>
        <p:spPr>
          <a:xfrm>
            <a:off x="9712404" y="6757749"/>
            <a:ext cx="4053959" cy="395049"/>
          </a:xfrm>
          <a:prstGeom prst="rect">
            <a:avLst/>
          </a:prstGeom>
          <a:noFill/>
          <a:ln/>
        </p:spPr>
        <p:txBody>
          <a:bodyPr wrap="none" rtlCol="0" anchor="t"/>
          <a:lstStyle/>
          <a:p>
            <a:pPr marL="0" indent="0" algn="l">
              <a:lnSpc>
                <a:spcPts val="3110"/>
              </a:lnSpc>
              <a:buNone/>
            </a:pPr>
            <a:r>
              <a:rPr lang="en-US" sz="1944" dirty="0">
                <a:solidFill>
                  <a:srgbClr val="49495A"/>
                </a:solidFill>
                <a:latin typeface="Open Sans" pitchFamily="34" charset="0"/>
                <a:ea typeface="Open Sans" pitchFamily="34" charset="-122"/>
                <a:cs typeface="Open Sans" pitchFamily="34" charset="-120"/>
              </a:rPr>
              <a:t>Google Ads, Facebook Ads</a:t>
            </a:r>
            <a:endParaRPr lang="en-US" sz="1944"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TotalTime>
  <Words>1628</Words>
  <Application>Microsoft Office PowerPoint</Application>
  <PresentationFormat>Custom</PresentationFormat>
  <Paragraphs>176</Paragraphs>
  <Slides>19</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Libre Baskerville</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Parimala Dosuri</cp:lastModifiedBy>
  <cp:revision>3</cp:revision>
  <dcterms:created xsi:type="dcterms:W3CDTF">2024-07-10T05:08:33Z</dcterms:created>
  <dcterms:modified xsi:type="dcterms:W3CDTF">2024-07-10T05:42:02Z</dcterms:modified>
</cp:coreProperties>
</file>